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346" r:id="rId3"/>
    <p:sldId id="257" r:id="rId4"/>
    <p:sldId id="293" r:id="rId5"/>
    <p:sldId id="294" r:id="rId6"/>
    <p:sldId id="300" r:id="rId7"/>
    <p:sldId id="292" r:id="rId8"/>
    <p:sldId id="312" r:id="rId9"/>
    <p:sldId id="310" r:id="rId10"/>
    <p:sldId id="311" r:id="rId11"/>
    <p:sldId id="301" r:id="rId12"/>
    <p:sldId id="258" r:id="rId13"/>
    <p:sldId id="320" r:id="rId14"/>
    <p:sldId id="321" r:id="rId15"/>
    <p:sldId id="322" r:id="rId16"/>
    <p:sldId id="323" r:id="rId17"/>
    <p:sldId id="259" r:id="rId18"/>
    <p:sldId id="260" r:id="rId19"/>
    <p:sldId id="261" r:id="rId20"/>
    <p:sldId id="267" r:id="rId21"/>
    <p:sldId id="272" r:id="rId22"/>
    <p:sldId id="318" r:id="rId23"/>
    <p:sldId id="269" r:id="rId24"/>
    <p:sldId id="274" r:id="rId25"/>
    <p:sldId id="263" r:id="rId26"/>
    <p:sldId id="264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78" r:id="rId36"/>
    <p:sldId id="313" r:id="rId37"/>
    <p:sldId id="314" r:id="rId38"/>
    <p:sldId id="333" r:id="rId39"/>
    <p:sldId id="326" r:id="rId40"/>
    <p:sldId id="325" r:id="rId41"/>
    <p:sldId id="331" r:id="rId42"/>
    <p:sldId id="335" r:id="rId43"/>
    <p:sldId id="327" r:id="rId44"/>
    <p:sldId id="329" r:id="rId45"/>
    <p:sldId id="337" r:id="rId46"/>
    <p:sldId id="339" r:id="rId47"/>
    <p:sldId id="332" r:id="rId48"/>
    <p:sldId id="334" r:id="rId49"/>
    <p:sldId id="336" r:id="rId50"/>
    <p:sldId id="330" r:id="rId51"/>
    <p:sldId id="338" r:id="rId52"/>
    <p:sldId id="340" r:id="rId53"/>
    <p:sldId id="319" r:id="rId54"/>
    <p:sldId id="341" r:id="rId55"/>
    <p:sldId id="342" r:id="rId56"/>
    <p:sldId id="343" r:id="rId57"/>
    <p:sldId id="344" r:id="rId58"/>
    <p:sldId id="345" r:id="rId59"/>
    <p:sldId id="279" r:id="rId60"/>
    <p:sldId id="295" r:id="rId61"/>
    <p:sldId id="296" r:id="rId62"/>
    <p:sldId id="297" r:id="rId63"/>
    <p:sldId id="298" r:id="rId64"/>
    <p:sldId id="299" r:id="rId65"/>
    <p:sldId id="315" r:id="rId66"/>
    <p:sldId id="304" r:id="rId67"/>
    <p:sldId id="308" r:id="rId68"/>
    <p:sldId id="306" r:id="rId69"/>
    <p:sldId id="305" r:id="rId70"/>
    <p:sldId id="307" r:id="rId71"/>
    <p:sldId id="309" r:id="rId72"/>
    <p:sldId id="280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38" autoAdjust="0"/>
  </p:normalViewPr>
  <p:slideViewPr>
    <p:cSldViewPr snapToGrid="0" snapToObjects="1">
      <p:cViewPr>
        <p:scale>
          <a:sx n="85" d="100"/>
          <a:sy n="85" d="100"/>
        </p:scale>
        <p:origin x="-1136" y="-1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B7764-F9A1-FC46-AC3D-B0E0DC717AC2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18286-7239-9B4D-BA2F-460B135B0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Air pollution applications rely on accurate representation of the dispersive role of small-scale motions.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Propagation of electromagnetic and acoustic waves in the atmosphere, for which structure-function parameters are highly dependent on atmospheric turbulence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CBL dynamics, the impact of urban regions on local microclimate, thunderstorm initiation and maintenance, and the influence of land characteristics on exchanges between the atmosphere and underlying surface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Skamarock</a:t>
            </a:r>
            <a:r>
              <a:rPr lang="en-US" dirty="0" smtClean="0"/>
              <a:t> (2004)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3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Skamarock</a:t>
            </a:r>
            <a:r>
              <a:rPr lang="en-US" dirty="0" smtClean="0"/>
              <a:t> (2004)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3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Skamarock</a:t>
            </a:r>
            <a:r>
              <a:rPr lang="en-US" dirty="0" smtClean="0"/>
              <a:t> (2004</a:t>
            </a:r>
            <a:r>
              <a:rPr lang="en-US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modification is equivalent to inserting a horizontal diffusion term into the equation for the 3D mass divergence, hence the name divergence damping.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Skamarock</a:t>
            </a:r>
            <a:r>
              <a:rPr lang="en-US" dirty="0" smtClean="0"/>
              <a:t> (2004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Taking </a:t>
            </a:r>
            <a:r>
              <a:rPr lang="en-US" dirty="0" err="1" smtClean="0"/>
              <a:t>horiz</a:t>
            </a:r>
            <a:r>
              <a:rPr lang="en-US" dirty="0" smtClean="0"/>
              <a:t>. Divergence and integrating vertically</a:t>
            </a:r>
            <a:r>
              <a:rPr lang="en-US" baseline="0" dirty="0" smtClean="0"/>
              <a:t> yields a 2</a:t>
            </a:r>
            <a:r>
              <a:rPr lang="en-US" baseline="30000" dirty="0" smtClean="0"/>
              <a:t>nd</a:t>
            </a:r>
            <a:r>
              <a:rPr lang="en-US" baseline="0" dirty="0" smtClean="0"/>
              <a:t>-order diffusion 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3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r>
              <a:rPr lang="en-US" baseline="0" dirty="0" smtClean="0"/>
              <a:t> from WRF idealized LES test cases.</a:t>
            </a:r>
          </a:p>
          <a:p>
            <a:r>
              <a:rPr lang="en-US" baseline="0" dirty="0" smtClean="0"/>
              <a:t>Heat flux &amp; moisture flux ~125 W/m^2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coriolis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applied as f(u-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ubase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where f=1e-4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ubase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initial (and presumably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geostrophically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balanced) profile.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4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Skamarock</a:t>
            </a:r>
            <a:r>
              <a:rPr lang="en-US" dirty="0" smtClean="0"/>
              <a:t> (2004)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3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both</a:t>
            </a:r>
            <a:r>
              <a:rPr lang="en-US" baseline="0" dirty="0" smtClean="0"/>
              <a:t> have narrower inertial sub-range and much sharper drop-off, more energy at larger scales</a:t>
            </a:r>
          </a:p>
          <a:p>
            <a:r>
              <a:rPr lang="en-US" baseline="0" dirty="0" smtClean="0"/>
              <a:t>Shear: similar, but still drops off faster, transverse worse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7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elongated in transverse direction due to theory ~4/3 t/l</a:t>
            </a:r>
          </a:p>
          <a:p>
            <a:r>
              <a:rPr lang="en-US" dirty="0" smtClean="0"/>
              <a:t>Free:   WRF more concentrated near larger scales, and fast drop-off</a:t>
            </a:r>
          </a:p>
          <a:p>
            <a:r>
              <a:rPr lang="en-US" dirty="0" smtClean="0"/>
              <a:t>Shear: Not as concentrated near larger scales,</a:t>
            </a:r>
            <a:r>
              <a:rPr lang="en-US" baseline="0" dirty="0" smtClean="0"/>
              <a:t> but drop-off occurs at smaller scales.</a:t>
            </a:r>
          </a:p>
          <a:p>
            <a:r>
              <a:rPr lang="en-US" baseline="0" dirty="0" smtClean="0"/>
              <a:t>Note, spectra shifted in k2 direction, due to variability across rolls, these are small scale anisotropic effects that WRF washes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both</a:t>
            </a:r>
            <a:r>
              <a:rPr lang="en-US" baseline="0" dirty="0" smtClean="0"/>
              <a:t> have narrower inertial sub-range and much sharper drop-off, more similar energy at larger scales</a:t>
            </a:r>
          </a:p>
          <a:p>
            <a:r>
              <a:rPr lang="en-US" baseline="0" dirty="0" smtClean="0"/>
              <a:t>Shear: k1 direction almost matches exactly, in k2 direction get larger drop-off more energy at larger scales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96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not elongated because k1,k2</a:t>
            </a:r>
            <a:r>
              <a:rPr lang="en-US" baseline="0" dirty="0" smtClean="0"/>
              <a:t> are both transverse</a:t>
            </a:r>
            <a:endParaRPr lang="en-US" dirty="0" smtClean="0"/>
          </a:p>
          <a:p>
            <a:r>
              <a:rPr lang="en-US" dirty="0" smtClean="0"/>
              <a:t>Free:   WRF less more concentrated near larger scales, and fast drop-off</a:t>
            </a:r>
          </a:p>
          <a:p>
            <a:r>
              <a:rPr lang="en-US" dirty="0" smtClean="0"/>
              <a:t>Shear: Not as concentrated near larger scales,</a:t>
            </a:r>
            <a:r>
              <a:rPr lang="en-US" baseline="0" dirty="0" smtClean="0"/>
              <a:t> but drop-off occurs at smaller scales.</a:t>
            </a:r>
          </a:p>
          <a:p>
            <a:r>
              <a:rPr lang="en-US" baseline="0" dirty="0" smtClean="0"/>
              <a:t>Note, spectra shifted in k2 direction, due to variability across rolls, these are small scale anisotropic effects that WRF washes out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07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u:</a:t>
            </a:r>
            <a:r>
              <a:rPr lang="en-US" baseline="0" dirty="0" smtClean="0"/>
              <a:t> WRF larger v: WRF larger w: similar at level of interest</a:t>
            </a:r>
          </a:p>
          <a:p>
            <a:r>
              <a:rPr lang="en-US" baseline="0" dirty="0" smtClean="0"/>
              <a:t>Shear: u: OU larger v: similar w: WRF maybe slightly more at level of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7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</a:t>
            </a:r>
            <a:r>
              <a:rPr lang="en-US" dirty="0" err="1" smtClean="0"/>
              <a:t>tke</a:t>
            </a:r>
            <a:r>
              <a:rPr lang="en-US" dirty="0" smtClean="0"/>
              <a:t>: WRF</a:t>
            </a:r>
            <a:r>
              <a:rPr lang="en-US" baseline="0" dirty="0" smtClean="0"/>
              <a:t> larger</a:t>
            </a:r>
          </a:p>
          <a:p>
            <a:r>
              <a:rPr lang="en-US" baseline="0" dirty="0" smtClean="0"/>
              <a:t>Shear: </a:t>
            </a:r>
            <a:r>
              <a:rPr lang="en-US" baseline="0" dirty="0" err="1" smtClean="0"/>
              <a:t>tke</a:t>
            </a:r>
            <a:r>
              <a:rPr lang="en-US" baseline="0" dirty="0" smtClean="0"/>
              <a:t>: OU larger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36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2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grow unbounded</a:t>
            </a:r>
            <a:r>
              <a:rPr lang="en-US" baseline="0" dirty="0" smtClean="0"/>
              <a:t> from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Requires </a:t>
            </a:r>
            <a:r>
              <a:rPr lang="en-US" dirty="0" err="1" smtClean="0"/>
              <a:t>sgs</a:t>
            </a:r>
            <a:r>
              <a:rPr lang="en-US" dirty="0" smtClean="0"/>
              <a:t> model to match across nests.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WRF:</a:t>
            </a:r>
            <a:r>
              <a:rPr lang="en-US" baseline="0" dirty="0" smtClean="0"/>
              <a:t> 1</a:t>
            </a:r>
            <a:r>
              <a:rPr lang="en-US" baseline="30000" dirty="0" smtClean="0"/>
              <a:t>st</a:t>
            </a:r>
            <a:r>
              <a:rPr lang="en-US" baseline="0" dirty="0" smtClean="0"/>
              <a:t> model level at 8m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26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26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2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26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26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26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Local-K in free atmosphere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local rate of change in 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advection of TKE by the resolved flow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vertical redistribution of TKE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S_q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3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S_m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shear production of 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buoyancy production or destruction of TKE, and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TKE dissipation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Eddy</a:t>
            </a:r>
            <a:r>
              <a:rPr lang="en-US" baseline="0" dirty="0" smtClean="0"/>
              <a:t> diffusivity from total energy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Stability is first determined.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surface buoyancy flux is positive, then eddy diffusion is activated.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budgets, appropriate length scales, and diffusion coefficients are calculated.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surface heat flux is positive, then mass flux is activated.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updraft is initialized and appropriate fractional entrainment/detrainment rates are computed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mass flux is calculated.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 surrounding computational resources, observational data, and operational considerations often restrict the use of eddy-resolving numerical grids to small geographic regions. One popular compromise is the use of mesoscale numerical weather prediction (NWP) models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Eddy</a:t>
            </a:r>
            <a:r>
              <a:rPr lang="en-US" baseline="0" dirty="0" smtClean="0"/>
              <a:t> diffusivity from total energy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Stability is first determined.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surface buoyancy flux is positive, then eddy diffusion is activated.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budgets, appropriate length scales, and diffusion coefficients are calculated.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surface heat flux is positive, then mass flux is activated. 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updraft is initialized and appropriate fractional entrainment/detrainment rates are computed</a:t>
            </a: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mass flux is calculated.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local rate of change in STKE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advection of STKE by the resolved flow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shear production of STKE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buoyancy production or destruction of STKE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distribution of STKE through pressure and turbulent motions</a:t>
            </a:r>
          </a:p>
          <a:p>
            <a:pPr marL="285750" indent="-285750">
              <a:buAutoNum type="romanUcParenBoth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STKE dissipation rate.</a:t>
            </a:r>
          </a:p>
          <a:p>
            <a:pPr marL="0" indent="0">
              <a:buNone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Takemi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Rotunno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2003 – differences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don’t matter that much.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u: </a:t>
            </a:r>
            <a:r>
              <a:rPr lang="en-US" dirty="0" err="1" smtClean="0"/>
              <a:t>wrf</a:t>
            </a:r>
            <a:r>
              <a:rPr lang="en-US" dirty="0" smtClean="0"/>
              <a:t> larger </a:t>
            </a:r>
            <a:r>
              <a:rPr lang="en-US" dirty="0" err="1" smtClean="0"/>
              <a:t>std</a:t>
            </a:r>
            <a:r>
              <a:rPr lang="en-US" dirty="0" smtClean="0"/>
              <a:t>, similar small negative </a:t>
            </a:r>
            <a:r>
              <a:rPr lang="en-US" dirty="0" err="1" smtClean="0"/>
              <a:t>skewnewss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positive kurtosis</a:t>
            </a:r>
            <a:endParaRPr lang="en-US" baseline="0" dirty="0"/>
          </a:p>
          <a:p>
            <a:r>
              <a:rPr lang="en-US" baseline="0" dirty="0"/>
              <a:t> </a:t>
            </a:r>
            <a:r>
              <a:rPr lang="en-US" baseline="0" dirty="0" smtClean="0"/>
              <a:t>           v: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slightly positive skewed –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negative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much larger positive kurtosis</a:t>
            </a:r>
          </a:p>
          <a:p>
            <a:r>
              <a:rPr lang="en-US" baseline="0" dirty="0" smtClean="0"/>
              <a:t>           w: same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nearly same positive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larger negative kurtosis</a:t>
            </a:r>
          </a:p>
          <a:p>
            <a:r>
              <a:rPr lang="en-US" baseline="0" dirty="0" smtClean="0"/>
              <a:t>Shear: u: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larger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similar negative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positive kurtosis,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negative kurtosis</a:t>
            </a:r>
          </a:p>
          <a:p>
            <a:r>
              <a:rPr lang="en-US" baseline="0" dirty="0" smtClean="0"/>
              <a:t>            v: nearly same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larger negative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negative kurtosis</a:t>
            </a:r>
          </a:p>
          <a:p>
            <a:r>
              <a:rPr lang="en-US" baseline="0" dirty="0" smtClean="0"/>
              <a:t>            w: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slightly larger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positive </a:t>
            </a:r>
            <a:r>
              <a:rPr lang="en-US" baseline="0" dirty="0" err="1" smtClean="0"/>
              <a:t>skewness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wrf</a:t>
            </a:r>
            <a:r>
              <a:rPr lang="en-US" baseline="0" dirty="0" smtClean="0"/>
              <a:t> larger positive kurtosis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eddies undergo cascade, they become more amenable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9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8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3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7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9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6FDA-B82D-214C-8058-37C66168087B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4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743198"/>
          </a:xfrm>
        </p:spPr>
        <p:txBody>
          <a:bodyPr anchor="ctr" anchorCtr="1">
            <a:normAutofit fontScale="90000"/>
          </a:bodyPr>
          <a:lstStyle/>
          <a:p>
            <a:r>
              <a:rPr lang="en-US" dirty="0">
                <a:latin typeface="Gill Sans"/>
                <a:cs typeface="Gill Sans"/>
              </a:rPr>
              <a:t>Downscaling techniques for retrieval of near-surface meteorological fields and turbulence parameters from atmospheric numerical model outputs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14800"/>
            <a:ext cx="9144000" cy="1371600"/>
          </a:xfrm>
        </p:spPr>
        <p:txBody>
          <a:bodyPr anchor="ctr" anchorCtr="1">
            <a:norm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Jeremy A. Gibbs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School of Meteorology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79391" y="52296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LES Approach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Historically, the LES approach has proven </a:t>
            </a:r>
            <a:r>
              <a:rPr lang="en-US" sz="2800" dirty="0" smtClean="0">
                <a:latin typeface="Gill Sans Light"/>
                <a:cs typeface="Gill Sans Light"/>
              </a:rPr>
              <a:t>particularly </a:t>
            </a:r>
            <a:r>
              <a:rPr lang="en-US" sz="2800" dirty="0">
                <a:latin typeface="Gill Sans Light"/>
                <a:cs typeface="Gill Sans Light"/>
              </a:rPr>
              <a:t>relevant for the reproduction of CBL flow </a:t>
            </a:r>
            <a:r>
              <a:rPr lang="en-US" sz="2800" dirty="0" smtClean="0">
                <a:latin typeface="Gill Sans Light"/>
                <a:cs typeface="Gill Sans Light"/>
              </a:rPr>
              <a:t>types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Governing </a:t>
            </a:r>
            <a:r>
              <a:rPr lang="en-US" sz="2800" dirty="0">
                <a:latin typeface="Gill Sans Light"/>
                <a:cs typeface="Gill Sans Light"/>
              </a:rPr>
              <a:t>equations are separated into large-scale and small-scale eddies by means of a spatial </a:t>
            </a:r>
            <a:r>
              <a:rPr lang="en-US" sz="2800" dirty="0" smtClean="0">
                <a:latin typeface="Gill Sans Light"/>
                <a:cs typeface="Gill Sans Light"/>
              </a:rPr>
              <a:t>filter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Large eddies explicitly calculated on numerical grid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Effects of small eddies on resolved flow must be modeled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Small eddies assumed homogeneous and isotropic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More favorable to generalized modeling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Given sufficient resolution, LES is assumed independent of SFS model</a:t>
            </a:r>
            <a:endParaRPr lang="en-US" sz="2800" dirty="0">
              <a:latin typeface="Gill Sans Light"/>
              <a:cs typeface="Gill Sans Light"/>
            </a:endParaRPr>
          </a:p>
          <a:p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823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Idealized LES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CBL </a:t>
            </a:r>
            <a:r>
              <a:rPr lang="en-US" sz="2800" dirty="0" smtClean="0">
                <a:latin typeface="Gill Sans Light"/>
                <a:cs typeface="Gill Sans Light"/>
              </a:rPr>
              <a:t>flows were </a:t>
            </a:r>
            <a:r>
              <a:rPr lang="en-US" sz="2800" dirty="0">
                <a:latin typeface="Gill Sans Light"/>
                <a:cs typeface="Gill Sans Light"/>
              </a:rPr>
              <a:t>reproduced using a traditional LES code (OU-LES; </a:t>
            </a:r>
            <a:r>
              <a:rPr lang="en-US" sz="2800" dirty="0" err="1">
                <a:latin typeface="Gill Sans Light"/>
                <a:cs typeface="Gill Sans Light"/>
              </a:rPr>
              <a:t>Fedorovich</a:t>
            </a:r>
            <a:r>
              <a:rPr lang="en-US" sz="2800" dirty="0">
                <a:latin typeface="Gill Sans Light"/>
                <a:cs typeface="Gill Sans Light"/>
              </a:rPr>
              <a:t> et al. 2004a,b) and the WRF model applied in an LES mode (WRF-LES</a:t>
            </a:r>
            <a:r>
              <a:rPr lang="en-US" sz="2800" dirty="0" smtClean="0">
                <a:latin typeface="Gill Sans Light"/>
                <a:cs typeface="Gill Sans Light"/>
              </a:rPr>
              <a:t>)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Velocity spectra and other statistics compared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91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Model Description</a:t>
            </a:r>
            <a:r>
              <a:rPr lang="en-US" sz="5400" dirty="0">
                <a:latin typeface="Gill Sans"/>
                <a:cs typeface="Gill Sans"/>
              </a:rPr>
              <a:t>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278942"/>
              </p:ext>
            </p:extLst>
          </p:nvPr>
        </p:nvGraphicFramePr>
        <p:xfrm>
          <a:off x="457200" y="1828800"/>
          <a:ext cx="8229600" cy="4572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743200"/>
                <a:gridCol w="2743200"/>
                <a:gridCol w="27432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OU-LES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WRF-LES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Governing</a:t>
                      </a:r>
                      <a:r>
                        <a:rPr lang="en-US" baseline="0" dirty="0" smtClean="0">
                          <a:latin typeface="Gill Sans"/>
                          <a:cs typeface="Gill Sans"/>
                        </a:rPr>
                        <a:t> Equations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Incompressible, </a:t>
                      </a:r>
                      <a:r>
                        <a:rPr lang="en-US" sz="2000" b="0" i="0" dirty="0" err="1" smtClean="0">
                          <a:latin typeface="Gill Sans Light"/>
                          <a:cs typeface="Gill Sans Light"/>
                        </a:rPr>
                        <a:t>Boussinesq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Compressible,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Non-hydrostatic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Finite Difference</a:t>
                      </a:r>
                      <a:r>
                        <a:rPr lang="en-US" baseline="0" dirty="0" smtClean="0">
                          <a:latin typeface="Gill Sans"/>
                          <a:cs typeface="Gill Sans"/>
                        </a:rPr>
                        <a:t> Scheme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2</a:t>
                      </a:r>
                      <a:r>
                        <a:rPr lang="en-US" sz="2000" b="0" i="0" baseline="30000" dirty="0" smtClean="0">
                          <a:latin typeface="Gill Sans Light"/>
                          <a:cs typeface="Gill Sans Light"/>
                        </a:rPr>
                        <a:t>nd</a:t>
                      </a: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-order centered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5</a:t>
                      </a:r>
                      <a:r>
                        <a:rPr lang="en-US" sz="2000" b="0" i="0" baseline="30000" dirty="0" smtClean="0">
                          <a:latin typeface="Gill Sans Light"/>
                          <a:cs typeface="Gill Sans Light"/>
                        </a:rPr>
                        <a:t>th</a:t>
                      </a: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-order upwind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Integration Scheme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3</a:t>
                      </a:r>
                      <a:r>
                        <a:rPr lang="en-US" sz="2000" b="0" i="0" baseline="30000" dirty="0" smtClean="0">
                          <a:latin typeface="Gill Sans Light"/>
                          <a:cs typeface="Gill Sans Light"/>
                        </a:rPr>
                        <a:t>rd</a:t>
                      </a: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-order </a:t>
                      </a:r>
                      <a:r>
                        <a:rPr lang="en-US" sz="2000" b="0" i="0" dirty="0" err="1" smtClean="0">
                          <a:latin typeface="Gill Sans Light"/>
                          <a:cs typeface="Gill Sans Light"/>
                        </a:rPr>
                        <a:t>Runge-Kutta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3</a:t>
                      </a:r>
                      <a:r>
                        <a:rPr lang="en-US" sz="2000" b="0" i="0" baseline="30000" dirty="0" smtClean="0">
                          <a:latin typeface="Gill Sans Light"/>
                          <a:cs typeface="Gill Sans Light"/>
                        </a:rPr>
                        <a:t>rd</a:t>
                      </a: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-order </a:t>
                      </a:r>
                      <a:r>
                        <a:rPr lang="en-US" sz="2000" b="0" i="0" dirty="0" err="1" smtClean="0">
                          <a:latin typeface="Gill Sans Light"/>
                          <a:cs typeface="Gill Sans Light"/>
                        </a:rPr>
                        <a:t>Runge-Kutta</a:t>
                      </a: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 (time-split)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Gill Sans"/>
                          <a:cs typeface="Gill Sans"/>
                        </a:rPr>
                        <a:t>Subgrid</a:t>
                      </a:r>
                      <a:r>
                        <a:rPr lang="en-US" dirty="0" smtClean="0">
                          <a:latin typeface="Gill Sans"/>
                          <a:cs typeface="Gill Sans"/>
                        </a:rPr>
                        <a:t> Scheme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1.5-order</a:t>
                      </a:r>
                      <a:r>
                        <a:rPr lang="en-US" sz="2000" b="0" i="0" baseline="0" dirty="0" smtClean="0">
                          <a:latin typeface="Gill Sans Light"/>
                          <a:cs typeface="Gill Sans Light"/>
                        </a:rPr>
                        <a:t> TKE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/>
                        <a:cs typeface="Helvetica Neue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Lateral Boundary Conditions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Periodic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70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Filters: Advection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27600"/>
          </a:xfrm>
        </p:spPr>
        <p:txBody>
          <a:bodyPr lIns="91440" rIns="91440" numCol="1">
            <a:noAutofit/>
          </a:bodyPr>
          <a:lstStyle/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5</a:t>
            </a:r>
            <a:r>
              <a:rPr lang="en-US" sz="2800" baseline="30000" dirty="0" smtClean="0">
                <a:latin typeface="Gill Sans Light"/>
                <a:cs typeface="Gill Sans Light"/>
              </a:rPr>
              <a:t>th</a:t>
            </a:r>
            <a:r>
              <a:rPr lang="en-US" sz="2800" dirty="0" smtClean="0">
                <a:latin typeface="Gill Sans Light"/>
                <a:cs typeface="Gill Sans Light"/>
              </a:rPr>
              <a:t>-order scheme = 6</a:t>
            </a:r>
            <a:r>
              <a:rPr lang="en-US" sz="2800" baseline="30000" dirty="0" smtClean="0">
                <a:latin typeface="Gill Sans Light"/>
                <a:cs typeface="Gill Sans Light"/>
              </a:rPr>
              <a:t>th</a:t>
            </a:r>
            <a:r>
              <a:rPr lang="en-US" sz="2800" dirty="0" smtClean="0">
                <a:latin typeface="Gill Sans Light"/>
                <a:cs typeface="Gill Sans Light"/>
              </a:rPr>
              <a:t>-order + implicit diffusion term</a:t>
            </a:r>
          </a:p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Diffusion term proportional to the Courant number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14800"/>
            <a:ext cx="5486400" cy="15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6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Filters: RK3 (acoustic modes)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27600"/>
          </a:xfrm>
        </p:spPr>
        <p:txBody>
          <a:bodyPr lIns="91440" rIns="91440" numCol="1">
            <a:noAutofit/>
          </a:bodyPr>
          <a:lstStyle/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Time-averaging of vertically-implicit part of time-split equations slightly forward-centered</a:t>
            </a:r>
          </a:p>
          <a:p>
            <a:pPr marL="4572" indent="0">
              <a:buNone/>
              <a:defRPr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14800"/>
            <a:ext cx="5486400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3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Filters: RK3 (acoustic modes)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27600"/>
          </a:xfrm>
        </p:spPr>
        <p:txBody>
          <a:bodyPr lIns="91440" rIns="91440" numCol="1">
            <a:noAutofit/>
          </a:bodyPr>
          <a:lstStyle/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Terms added to horizontal momentum equations that specifically damp 3D divergence (in terms of time derivative of pressure)</a:t>
            </a:r>
          </a:p>
          <a:p>
            <a:pPr marL="747522" lvl="1"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Modified pressure used in horizontal pressure-gradient terms</a:t>
            </a:r>
          </a:p>
          <a:p>
            <a:pPr marL="4572" indent="0">
              <a:buNone/>
              <a:defRPr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14800"/>
            <a:ext cx="5486400" cy="11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4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Filters: RK3 (external modes)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27600"/>
          </a:xfrm>
        </p:spPr>
        <p:txBody>
          <a:bodyPr lIns="91440" rIns="91440" numCol="1">
            <a:noAutofit/>
          </a:bodyPr>
          <a:lstStyle/>
          <a:p>
            <a:pPr marL="347472"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Terms added to horizontal momentum equations that damp the vertically-integrated horizontal divergence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114800"/>
            <a:ext cx="3657600" cy="19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Idealized Setup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9718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Numerical domain: </a:t>
            </a:r>
            <a:r>
              <a:rPr lang="en-US" sz="2800" dirty="0">
                <a:latin typeface="Gill Sans Light"/>
                <a:cs typeface="Gill Sans Light"/>
              </a:rPr>
              <a:t>10.24×10.24×2 </a:t>
            </a:r>
            <a:r>
              <a:rPr lang="en-US" sz="2800" dirty="0" smtClean="0">
                <a:latin typeface="Gill Sans Light"/>
                <a:cs typeface="Gill Sans Light"/>
              </a:rPr>
              <a:t>km</a:t>
            </a:r>
            <a:r>
              <a:rPr lang="en-US" sz="2800" baseline="32000" dirty="0" smtClean="0">
                <a:latin typeface="Gill Sans Light"/>
                <a:cs typeface="Gill Sans Light"/>
              </a:rPr>
              <a:t>3 </a:t>
            </a:r>
            <a:endParaRPr lang="en-US" sz="2800" dirty="0" smtClean="0">
              <a:latin typeface="Gill Sans Light"/>
              <a:cs typeface="Gill Sans Light"/>
            </a:endParaRPr>
          </a:p>
          <a:p>
            <a:r>
              <a:rPr lang="en-US" sz="2800" dirty="0">
                <a:latin typeface="Gill Sans Light"/>
                <a:cs typeface="Gill Sans Light"/>
              </a:rPr>
              <a:t>Initialized with </a:t>
            </a:r>
            <a:r>
              <a:rPr lang="en-US" sz="2800" dirty="0" smtClean="0">
                <a:latin typeface="Gill Sans Light"/>
                <a:cs typeface="Gill Sans Light"/>
              </a:rPr>
              <a:t>same idealized profiles</a:t>
            </a:r>
            <a:endParaRPr lang="en-US" sz="28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CBL </a:t>
            </a:r>
            <a:r>
              <a:rPr lang="en-US" sz="2800" dirty="0" err="1" smtClean="0">
                <a:latin typeface="Gill Sans Light"/>
                <a:cs typeface="Gill Sans Light"/>
              </a:rPr>
              <a:t>forcings</a:t>
            </a:r>
            <a:r>
              <a:rPr lang="en-US" sz="2800" dirty="0" smtClean="0">
                <a:latin typeface="Gill Sans Light"/>
                <a:cs typeface="Gill Sans Light"/>
              </a:rPr>
              <a:t> were set equal and held constant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Effects of flow types (with/without shear) and of varying isotropic grid spacing (</a:t>
            </a:r>
            <a:r>
              <a:rPr lang="en-US" sz="2800" b="1" u="sng" dirty="0" smtClean="0">
                <a:latin typeface="Gill Sans Light"/>
                <a:cs typeface="Gill Sans Light"/>
              </a:rPr>
              <a:t>20</a:t>
            </a:r>
            <a:r>
              <a:rPr lang="en-US" sz="2800" dirty="0" smtClean="0">
                <a:latin typeface="Gill Sans Light"/>
                <a:cs typeface="Gill Sans Light"/>
              </a:rPr>
              <a:t>/40/80 m) were investigated</a:t>
            </a:r>
          </a:p>
          <a:p>
            <a:pPr marL="0" indent="0">
              <a:buNone/>
            </a:pPr>
            <a:endParaRPr lang="en-US" sz="2800" dirty="0" smtClean="0">
              <a:latin typeface="Gill Sans Light"/>
              <a:cs typeface="Gill Sans Light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3400"/>
            <a:ext cx="50292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57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Why Spectra?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27600"/>
          </a:xfrm>
        </p:spPr>
        <p:txBody>
          <a:bodyPr lIns="91440" rIns="91440" numCol="1">
            <a:noAutofit/>
          </a:bodyPr>
          <a:lstStyle/>
          <a:p>
            <a:pPr marL="347472">
              <a:defRPr/>
            </a:pPr>
            <a:r>
              <a:rPr lang="en-US" dirty="0" smtClean="0">
                <a:latin typeface="Gill Sans Light"/>
                <a:cs typeface="Gill Sans Light"/>
              </a:rPr>
              <a:t>Lack of verification data at these scales</a:t>
            </a:r>
          </a:p>
          <a:p>
            <a:pPr marL="347472">
              <a:defRPr/>
            </a:pPr>
            <a:r>
              <a:rPr lang="en-US" dirty="0" smtClean="0">
                <a:latin typeface="Gill Sans Light"/>
                <a:cs typeface="Gill Sans Light"/>
              </a:rPr>
              <a:t>Can indicate whether a model produces expected energy statistics</a:t>
            </a:r>
            <a:endParaRPr lang="en-US" dirty="0">
              <a:latin typeface="Gill Sans Light"/>
              <a:cs typeface="Gill Sans Light"/>
            </a:endParaRPr>
          </a:p>
          <a:p>
            <a:pPr marL="347472">
              <a:defRPr/>
            </a:pPr>
            <a:r>
              <a:rPr lang="en-US" dirty="0">
                <a:latin typeface="Gill Sans Light"/>
                <a:cs typeface="Gill Sans Light"/>
              </a:rPr>
              <a:t>This in turn </a:t>
            </a:r>
            <a:r>
              <a:rPr lang="en-US" dirty="0" smtClean="0">
                <a:latin typeface="Gill Sans Light"/>
                <a:cs typeface="Gill Sans Light"/>
              </a:rPr>
              <a:t>indicates whether a model produces features consistent with realistic atmospheric dynamics</a:t>
            </a:r>
          </a:p>
          <a:p>
            <a:pPr marL="347472">
              <a:defRPr/>
            </a:pPr>
            <a:r>
              <a:rPr lang="en-US" dirty="0" smtClean="0">
                <a:latin typeface="Gill Sans Light"/>
                <a:cs typeface="Gill Sans Light"/>
              </a:rPr>
              <a:t>Further </a:t>
            </a:r>
            <a:r>
              <a:rPr lang="en-US" dirty="0">
                <a:latin typeface="Gill Sans Light"/>
                <a:cs typeface="Gill Sans Light"/>
              </a:rPr>
              <a:t>allows investigation </a:t>
            </a:r>
            <a:r>
              <a:rPr lang="en-US" dirty="0" smtClean="0">
                <a:latin typeface="Gill Sans Light"/>
                <a:cs typeface="Gill Sans Light"/>
              </a:rPr>
              <a:t>of </a:t>
            </a:r>
            <a:r>
              <a:rPr lang="en-US" dirty="0">
                <a:latin typeface="Gill Sans Light"/>
                <a:cs typeface="Gill Sans Light"/>
              </a:rPr>
              <a:t>model </a:t>
            </a:r>
            <a:r>
              <a:rPr lang="en-US" dirty="0" err="1">
                <a:latin typeface="Gill Sans Light"/>
                <a:cs typeface="Gill Sans Light"/>
              </a:rPr>
              <a:t>numerics</a:t>
            </a:r>
            <a:r>
              <a:rPr lang="en-US" dirty="0">
                <a:latin typeface="Gill Sans Light"/>
                <a:cs typeface="Gill Sans Light"/>
              </a:rPr>
              <a:t> and </a:t>
            </a:r>
            <a:r>
              <a:rPr lang="en-US" dirty="0" smtClean="0">
                <a:latin typeface="Gill Sans Light"/>
                <a:cs typeface="Gill Sans Light"/>
              </a:rPr>
              <a:t>assessment of effective </a:t>
            </a:r>
            <a:r>
              <a:rPr lang="en-US" dirty="0">
                <a:latin typeface="Gill Sans Light"/>
                <a:cs typeface="Gill Sans Light"/>
              </a:rPr>
              <a:t>resolution</a:t>
            </a:r>
          </a:p>
          <a:p>
            <a:pPr marL="4572" indent="0">
              <a:buNone/>
              <a:defRPr/>
            </a:pP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294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i="1" dirty="0">
                <a:latin typeface="Gill Sans"/>
                <a:cs typeface="Gill Sans"/>
              </a:rPr>
              <a:t>w</a:t>
            </a:r>
            <a:r>
              <a:rPr lang="en-US" sz="3000" dirty="0">
                <a:latin typeface="Gill Sans"/>
                <a:cs typeface="Gill Sans"/>
              </a:rPr>
              <a:t>-component velocity (</a:t>
            </a:r>
            <a:r>
              <a:rPr lang="en-US" sz="3000" i="1" dirty="0">
                <a:latin typeface="Gill Sans"/>
                <a:cs typeface="Gill Sans"/>
              </a:rPr>
              <a:t>z</a:t>
            </a:r>
            <a:r>
              <a:rPr lang="en-US" sz="3000" dirty="0">
                <a:latin typeface="Gill Sans"/>
                <a:cs typeface="Gill Sans"/>
              </a:rPr>
              <a:t>/</a:t>
            </a:r>
            <a:r>
              <a:rPr lang="en-US" sz="3000" i="1" dirty="0" err="1">
                <a:latin typeface="Gill Sans"/>
                <a:cs typeface="Gill Sans"/>
              </a:rPr>
              <a:t>z</a:t>
            </a:r>
            <a:r>
              <a:rPr lang="en-US" sz="3000" i="1" baseline="-6000" dirty="0" err="1">
                <a:latin typeface="Gill Sans"/>
                <a:cs typeface="Gill Sans"/>
              </a:rPr>
              <a:t>i</a:t>
            </a:r>
            <a:r>
              <a:rPr lang="en-US" sz="3000" dirty="0">
                <a:latin typeface="Gill Sans"/>
                <a:cs typeface="Gill Sans"/>
              </a:rPr>
              <a:t>=0.25)</a:t>
            </a:r>
          </a:p>
        </p:txBody>
      </p:sp>
      <p:pic>
        <p:nvPicPr>
          <p:cNvPr id="3" name="Picture 2" descr="w-20m-0.25-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640080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TORNADOES!!!!!</a:t>
            </a:r>
            <a:endParaRPr lang="en-US" dirty="0"/>
          </a:p>
        </p:txBody>
      </p:sp>
      <p:pic>
        <p:nvPicPr>
          <p:cNvPr id="4" name="Picture 3" descr="1554667715_122e688add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37619"/>
            <a:ext cx="4572000" cy="3043238"/>
          </a:xfrm>
          <a:prstGeom prst="rect">
            <a:avLst/>
          </a:prstGeom>
        </p:spPr>
      </p:pic>
      <p:pic>
        <p:nvPicPr>
          <p:cNvPr id="5" name="Picture 4" descr="1554667533_e5d98f009b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3" y="1993900"/>
            <a:ext cx="30432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2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i="1" dirty="0" smtClean="0">
                <a:latin typeface="Gill Sans"/>
                <a:cs typeface="Gill Sans"/>
              </a:rPr>
              <a:t>u</a:t>
            </a:r>
            <a:r>
              <a:rPr lang="en-US" sz="3000" dirty="0">
                <a:latin typeface="Gill Sans"/>
                <a:cs typeface="Gill Sans"/>
              </a:rPr>
              <a:t>-</a:t>
            </a:r>
            <a:r>
              <a:rPr lang="en-US" sz="3000" dirty="0" smtClean="0">
                <a:latin typeface="Gill Sans"/>
                <a:cs typeface="Gill Sans"/>
              </a:rPr>
              <a:t>component: 1D spectral density </a:t>
            </a:r>
            <a:r>
              <a:rPr lang="en-US" sz="3000" dirty="0">
                <a:latin typeface="Gill Sans"/>
                <a:cs typeface="Gill Sans"/>
              </a:rPr>
              <a:t>(</a:t>
            </a:r>
            <a:r>
              <a:rPr lang="en-US" sz="3000" i="1" dirty="0">
                <a:latin typeface="Gill Sans"/>
                <a:cs typeface="Gill Sans"/>
              </a:rPr>
              <a:t>z/</a:t>
            </a:r>
            <a:r>
              <a:rPr lang="en-US" sz="3000" i="1" dirty="0" err="1">
                <a:latin typeface="Gill Sans"/>
                <a:cs typeface="Gill Sans"/>
              </a:rPr>
              <a:t>z</a:t>
            </a:r>
            <a:r>
              <a:rPr lang="en-US" sz="3000" i="1" baseline="-6000" dirty="0" err="1">
                <a:latin typeface="Gill Sans"/>
                <a:cs typeface="Gill Sans"/>
              </a:rPr>
              <a:t>i</a:t>
            </a:r>
            <a:r>
              <a:rPr lang="en-US" sz="3000" dirty="0">
                <a:latin typeface="Gill Sans"/>
                <a:cs typeface="Gill Sans"/>
              </a:rPr>
              <a:t>=0.25)</a:t>
            </a:r>
          </a:p>
        </p:txBody>
      </p:sp>
      <p:pic>
        <p:nvPicPr>
          <p:cNvPr id="3" name="Picture 2" descr="spectra1D-u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640080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i="1" dirty="0">
                <a:latin typeface="Gill Sans"/>
                <a:cs typeface="Gill Sans"/>
              </a:rPr>
              <a:t>u</a:t>
            </a:r>
            <a:r>
              <a:rPr lang="en-US" sz="3000" dirty="0">
                <a:latin typeface="Gill Sans"/>
                <a:cs typeface="Gill Sans"/>
              </a:rPr>
              <a:t>-component: </a:t>
            </a:r>
            <a:r>
              <a:rPr lang="en-US" sz="3000" dirty="0" smtClean="0">
                <a:latin typeface="Gill Sans"/>
                <a:cs typeface="Gill Sans"/>
              </a:rPr>
              <a:t>2D </a:t>
            </a:r>
            <a:r>
              <a:rPr lang="en-US" sz="3000" dirty="0">
                <a:latin typeface="Gill Sans"/>
                <a:cs typeface="Gill Sans"/>
              </a:rPr>
              <a:t>spectral density (</a:t>
            </a:r>
            <a:r>
              <a:rPr lang="en-US" sz="3000" i="1" dirty="0">
                <a:latin typeface="Gill Sans"/>
                <a:cs typeface="Gill Sans"/>
              </a:rPr>
              <a:t>z/</a:t>
            </a:r>
            <a:r>
              <a:rPr lang="en-US" sz="3000" i="1" dirty="0" err="1">
                <a:latin typeface="Gill Sans"/>
                <a:cs typeface="Gill Sans"/>
              </a:rPr>
              <a:t>z</a:t>
            </a:r>
            <a:r>
              <a:rPr lang="en-US" sz="3000" i="1" baseline="-6000" dirty="0" err="1">
                <a:latin typeface="Gill Sans"/>
                <a:cs typeface="Gill Sans"/>
              </a:rPr>
              <a:t>i</a:t>
            </a:r>
            <a:r>
              <a:rPr lang="en-US" sz="3000" dirty="0">
                <a:latin typeface="Gill Sans"/>
                <a:cs typeface="Gill Sans"/>
              </a:rPr>
              <a:t>=0.25)</a:t>
            </a:r>
          </a:p>
        </p:txBody>
      </p:sp>
      <p:pic>
        <p:nvPicPr>
          <p:cNvPr id="3" name="Picture 2" descr="spectra2D-u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640080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-20m-0.25-720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82" y="3383280"/>
            <a:ext cx="6679466" cy="3383280"/>
          </a:xfrm>
          <a:prstGeom prst="rect">
            <a:avLst/>
          </a:prstGeom>
        </p:spPr>
      </p:pic>
      <p:pic>
        <p:nvPicPr>
          <p:cNvPr id="6" name="Picture 5" descr="spectra2D-w-20m-0.25-12-she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766560" cy="33832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136588" y="239059"/>
            <a:ext cx="1852706" cy="2659529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36588" y="3558988"/>
            <a:ext cx="1748118" cy="2551953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26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i="1" dirty="0" smtClean="0">
                <a:latin typeface="Gill Sans"/>
                <a:cs typeface="Gill Sans"/>
              </a:rPr>
              <a:t>w</a:t>
            </a:r>
            <a:r>
              <a:rPr lang="en-US" sz="3000" dirty="0" smtClean="0">
                <a:latin typeface="Gill Sans"/>
                <a:cs typeface="Gill Sans"/>
              </a:rPr>
              <a:t>-</a:t>
            </a:r>
            <a:r>
              <a:rPr lang="en-US" sz="3000" dirty="0">
                <a:latin typeface="Gill Sans"/>
                <a:cs typeface="Gill Sans"/>
              </a:rPr>
              <a:t>component: 1D spectral density (</a:t>
            </a:r>
            <a:r>
              <a:rPr lang="en-US" sz="3000" i="1" dirty="0">
                <a:latin typeface="Gill Sans"/>
                <a:cs typeface="Gill Sans"/>
              </a:rPr>
              <a:t>z/</a:t>
            </a:r>
            <a:r>
              <a:rPr lang="en-US" sz="3000" i="1" dirty="0" err="1">
                <a:latin typeface="Gill Sans"/>
                <a:cs typeface="Gill Sans"/>
              </a:rPr>
              <a:t>z</a:t>
            </a:r>
            <a:r>
              <a:rPr lang="en-US" sz="3000" i="1" baseline="-6000" dirty="0" err="1">
                <a:latin typeface="Gill Sans"/>
                <a:cs typeface="Gill Sans"/>
              </a:rPr>
              <a:t>i</a:t>
            </a:r>
            <a:r>
              <a:rPr lang="en-US" sz="3000" dirty="0">
                <a:latin typeface="Gill Sans"/>
                <a:cs typeface="Gill Sans"/>
              </a:rPr>
              <a:t>=0.25)</a:t>
            </a:r>
          </a:p>
        </p:txBody>
      </p:sp>
      <p:pic>
        <p:nvPicPr>
          <p:cNvPr id="3" name="Picture 2" descr="spectra1D-w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640080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0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i="1" dirty="0">
                <a:latin typeface="Gill Sans"/>
                <a:cs typeface="Gill Sans"/>
              </a:rPr>
              <a:t>w</a:t>
            </a:r>
            <a:r>
              <a:rPr lang="en-US" sz="3000" dirty="0">
                <a:latin typeface="Gill Sans"/>
                <a:cs typeface="Gill Sans"/>
              </a:rPr>
              <a:t>-component: </a:t>
            </a:r>
            <a:r>
              <a:rPr lang="en-US" sz="3000" dirty="0" smtClean="0">
                <a:latin typeface="Gill Sans"/>
                <a:cs typeface="Gill Sans"/>
              </a:rPr>
              <a:t>2D </a:t>
            </a:r>
            <a:r>
              <a:rPr lang="en-US" sz="3000" dirty="0">
                <a:latin typeface="Gill Sans"/>
                <a:cs typeface="Gill Sans"/>
              </a:rPr>
              <a:t>spectral density (</a:t>
            </a:r>
            <a:r>
              <a:rPr lang="en-US" sz="3000" i="1" dirty="0">
                <a:latin typeface="Gill Sans"/>
                <a:cs typeface="Gill Sans"/>
              </a:rPr>
              <a:t>z/</a:t>
            </a:r>
            <a:r>
              <a:rPr lang="en-US" sz="3000" i="1" dirty="0" err="1">
                <a:latin typeface="Gill Sans"/>
                <a:cs typeface="Gill Sans"/>
              </a:rPr>
              <a:t>z</a:t>
            </a:r>
            <a:r>
              <a:rPr lang="en-US" sz="3000" i="1" baseline="-6000" dirty="0" err="1">
                <a:latin typeface="Gill Sans"/>
                <a:cs typeface="Gill Sans"/>
              </a:rPr>
              <a:t>i</a:t>
            </a:r>
            <a:r>
              <a:rPr lang="en-US" sz="3000" dirty="0">
                <a:latin typeface="Gill Sans"/>
                <a:cs typeface="Gill Sans"/>
              </a:rPr>
              <a:t>=0.25)</a:t>
            </a:r>
          </a:p>
        </p:txBody>
      </p:sp>
      <p:pic>
        <p:nvPicPr>
          <p:cNvPr id="3" name="Picture 2" descr="spectra2D-w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640080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2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Gill Sans"/>
                <a:cs typeface="Gill Sans"/>
              </a:rPr>
              <a:t>normalized velocity variance</a:t>
            </a:r>
          </a:p>
        </p:txBody>
      </p:sp>
      <p:pic>
        <p:nvPicPr>
          <p:cNvPr id="3" name="Picture 2" descr="velocity-variance-20m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Gill Sans"/>
                <a:cs typeface="Gill Sans"/>
              </a:rPr>
              <a:t>normalized turbulence kinetic energy</a:t>
            </a:r>
          </a:p>
        </p:txBody>
      </p:sp>
      <p:pic>
        <p:nvPicPr>
          <p:cNvPr id="3" name="Picture 2" descr="tke-20m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9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Discussion: Shear-Free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>
            <a:noAutofit/>
          </a:bodyPr>
          <a:lstStyle/>
          <a:p>
            <a:pPr marL="461772" indent="-457200">
              <a:defRPr/>
            </a:pPr>
            <a:r>
              <a:rPr lang="en-US" dirty="0" smtClean="0">
                <a:latin typeface="Gill Sans Light"/>
                <a:cs typeface="Gill Sans Light"/>
              </a:rPr>
              <a:t>Visually, velocity patterns look similar</a:t>
            </a:r>
          </a:p>
        </p:txBody>
      </p:sp>
      <p:pic>
        <p:nvPicPr>
          <p:cNvPr id="8" name="Picture 7" descr="w-20m-0.25-720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4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Discussion: Shear-Free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>
            <a:noAutofit/>
          </a:bodyPr>
          <a:lstStyle/>
          <a:p>
            <a:pPr marL="461772" indent="-457200">
              <a:defRPr/>
            </a:pPr>
            <a:r>
              <a:rPr lang="en-US" dirty="0">
                <a:latin typeface="Gill Sans Light"/>
                <a:cs typeface="Gill Sans Light"/>
              </a:rPr>
              <a:t>WRF-LES produced larger velocity variances, larger TKE</a:t>
            </a:r>
          </a:p>
        </p:txBody>
      </p:sp>
      <p:pic>
        <p:nvPicPr>
          <p:cNvPr id="4" name="Picture 3" descr="velocity-variance-20m-12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Discussion: Shear-Free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>
            <a:noAutofit/>
          </a:bodyPr>
          <a:lstStyle/>
          <a:p>
            <a:pPr marL="461772" indent="-457200">
              <a:defRPr/>
            </a:pPr>
            <a:r>
              <a:rPr lang="en-US" dirty="0">
                <a:latin typeface="Gill Sans Light"/>
                <a:cs typeface="Gill Sans Light"/>
              </a:rPr>
              <a:t>Spectra show that energy </a:t>
            </a:r>
            <a:r>
              <a:rPr lang="en-US" dirty="0" smtClean="0">
                <a:latin typeface="Gill Sans Light"/>
                <a:cs typeface="Gill Sans Light"/>
              </a:rPr>
              <a:t>attributed </a:t>
            </a:r>
            <a:r>
              <a:rPr lang="en-US" dirty="0">
                <a:latin typeface="Gill Sans Light"/>
                <a:cs typeface="Gill Sans Light"/>
              </a:rPr>
              <a:t>to larger scales in WRF-LES as compared to OU-LES</a:t>
            </a:r>
          </a:p>
        </p:txBody>
      </p:sp>
      <p:pic>
        <p:nvPicPr>
          <p:cNvPr id="5" name="Picture 4" descr="spectra1D-u-20m-0.25-12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Introduction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The WRF model is evolving toward a self-contained NWP system, seemingly capable of modeling atmospheric motions encompassing global to fine scales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The promise of such capability is appealing to both operational and research environments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Air pollution, EM/acoustic wave propagation, etc…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How best to adequately represent small-scale atmospheric motions in the range of scales O(≤ 100m) based on numerical model output, remains a topic of debate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06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Discussion: Shear-Free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>
            <a:noAutofit/>
          </a:bodyPr>
          <a:lstStyle/>
          <a:p>
            <a:pPr marL="461772" indent="-457200">
              <a:defRPr/>
            </a:pPr>
            <a:r>
              <a:rPr lang="en-US" dirty="0">
                <a:latin typeface="Gill Sans Light"/>
                <a:cs typeface="Gill Sans Light"/>
              </a:rPr>
              <a:t>WRF-LES had </a:t>
            </a:r>
            <a:r>
              <a:rPr lang="en-US" dirty="0" smtClean="0">
                <a:latin typeface="Gill Sans Light"/>
                <a:cs typeface="Gill Sans Light"/>
              </a:rPr>
              <a:t>slightly </a:t>
            </a:r>
            <a:r>
              <a:rPr lang="en-US" dirty="0">
                <a:latin typeface="Gill Sans Light"/>
                <a:cs typeface="Gill Sans Light"/>
              </a:rPr>
              <a:t>narrower inertial sub-range, </a:t>
            </a:r>
            <a:r>
              <a:rPr lang="en-US" dirty="0" smtClean="0">
                <a:latin typeface="Gill Sans Light"/>
                <a:cs typeface="Gill Sans Light"/>
              </a:rPr>
              <a:t>less </a:t>
            </a:r>
            <a:r>
              <a:rPr lang="en-US" dirty="0">
                <a:latin typeface="Gill Sans Light"/>
                <a:cs typeface="Gill Sans Light"/>
              </a:rPr>
              <a:t>effective resolution, </a:t>
            </a:r>
            <a:r>
              <a:rPr lang="en-US" dirty="0" smtClean="0">
                <a:latin typeface="Gill Sans Light"/>
                <a:cs typeface="Gill Sans Light"/>
              </a:rPr>
              <a:t>and </a:t>
            </a:r>
            <a:r>
              <a:rPr lang="en-US" dirty="0">
                <a:latin typeface="Gill Sans Light"/>
                <a:cs typeface="Gill Sans Light"/>
              </a:rPr>
              <a:t>sharper drop-off at high frequencies</a:t>
            </a:r>
          </a:p>
        </p:txBody>
      </p:sp>
      <p:pic>
        <p:nvPicPr>
          <p:cNvPr id="5" name="Picture 4" descr="spectra1D-w-20m-0.25-12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Discussion: Shear-Driven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>
            <a:noAutofit/>
          </a:bodyPr>
          <a:lstStyle/>
          <a:p>
            <a:pPr marL="461772" indent="-457200">
              <a:defRPr/>
            </a:pPr>
            <a:r>
              <a:rPr lang="en-US" dirty="0" smtClean="0">
                <a:latin typeface="Gill Sans Light"/>
                <a:cs typeface="Gill Sans Light"/>
              </a:rPr>
              <a:t>Visually, velocity patterns look similar</a:t>
            </a:r>
          </a:p>
        </p:txBody>
      </p:sp>
      <p:pic>
        <p:nvPicPr>
          <p:cNvPr id="4" name="Picture 3" descr="w-20m-0.25-720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6858000" cy="34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5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Discussion</a:t>
            </a:r>
            <a:r>
              <a:rPr lang="en-US" sz="5400" dirty="0">
                <a:latin typeface="Gill Sans"/>
                <a:cs typeface="Gill Sans"/>
              </a:rPr>
              <a:t>: Shear-Driven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>
            <a:noAutofit/>
          </a:bodyPr>
          <a:lstStyle/>
          <a:p>
            <a:pPr marL="461772" indent="-457200">
              <a:defRPr/>
            </a:pPr>
            <a:r>
              <a:rPr lang="en-US" dirty="0">
                <a:latin typeface="Gill Sans Light"/>
                <a:cs typeface="Gill Sans Light"/>
              </a:rPr>
              <a:t>WRF-LES produced smaller </a:t>
            </a:r>
            <a:r>
              <a:rPr lang="en-US" dirty="0" smtClean="0">
                <a:latin typeface="Gill Sans Light"/>
                <a:cs typeface="Gill Sans Light"/>
              </a:rPr>
              <a:t>u-variance, </a:t>
            </a:r>
            <a:r>
              <a:rPr lang="en-US" dirty="0">
                <a:latin typeface="Gill Sans Light"/>
                <a:cs typeface="Gill Sans Light"/>
              </a:rPr>
              <a:t>TKE, </a:t>
            </a:r>
            <a:r>
              <a:rPr lang="en-US" dirty="0" smtClean="0">
                <a:latin typeface="Gill Sans Light"/>
                <a:cs typeface="Gill Sans Light"/>
              </a:rPr>
              <a:t>&amp; momentum flux </a:t>
            </a:r>
            <a:r>
              <a:rPr lang="en-US" dirty="0">
                <a:latin typeface="Gill Sans Light"/>
                <a:cs typeface="Gill Sans Light"/>
              </a:rPr>
              <a:t>- larger velocities</a:t>
            </a:r>
          </a:p>
        </p:txBody>
      </p:sp>
      <p:pic>
        <p:nvPicPr>
          <p:cNvPr id="5" name="Picture 4" descr="velocity-variance-20m-12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Discussion: </a:t>
            </a:r>
            <a:r>
              <a:rPr lang="en-US" sz="5400" dirty="0">
                <a:latin typeface="Gill Sans"/>
                <a:cs typeface="Gill Sans"/>
              </a:rPr>
              <a:t>Shear-Driven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>
            <a:noAutofit/>
          </a:bodyPr>
          <a:lstStyle/>
          <a:p>
            <a:pPr marL="461772" indent="-457200">
              <a:defRPr/>
            </a:pPr>
            <a:r>
              <a:rPr lang="en-US" dirty="0">
                <a:latin typeface="Gill Sans Light"/>
                <a:cs typeface="Gill Sans Light"/>
              </a:rPr>
              <a:t>Spectra show that k</a:t>
            </a:r>
            <a:r>
              <a:rPr lang="en-US" baseline="-25000" dirty="0">
                <a:latin typeface="Gill Sans Light"/>
                <a:cs typeface="Gill Sans Light"/>
              </a:rPr>
              <a:t>1</a:t>
            </a:r>
            <a:r>
              <a:rPr lang="en-US" dirty="0">
                <a:latin typeface="Gill Sans Light"/>
                <a:cs typeface="Gill Sans Light"/>
              </a:rPr>
              <a:t> spectra match </a:t>
            </a:r>
            <a:r>
              <a:rPr lang="en-US" dirty="0" smtClean="0">
                <a:latin typeface="Gill Sans Light"/>
                <a:cs typeface="Gill Sans Light"/>
              </a:rPr>
              <a:t>more closely</a:t>
            </a:r>
            <a:r>
              <a:rPr lang="en-US" dirty="0">
                <a:latin typeface="Gill Sans Light"/>
                <a:cs typeface="Gill Sans Light"/>
              </a:rPr>
              <a:t>, but for k</a:t>
            </a:r>
            <a:r>
              <a:rPr lang="en-US" baseline="-25000" dirty="0">
                <a:latin typeface="Gill Sans Light"/>
                <a:cs typeface="Gill Sans Light"/>
              </a:rPr>
              <a:t>2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smtClean="0">
                <a:latin typeface="Gill Sans Light"/>
                <a:cs typeface="Gill Sans Light"/>
              </a:rPr>
              <a:t>similar behavior </a:t>
            </a:r>
            <a:r>
              <a:rPr lang="en-US" dirty="0" smtClean="0">
                <a:latin typeface="Gill Sans Light"/>
                <a:cs typeface="Gill Sans Light"/>
              </a:rPr>
              <a:t>as </a:t>
            </a:r>
            <a:r>
              <a:rPr lang="en-US" dirty="0">
                <a:latin typeface="Gill Sans Light"/>
                <a:cs typeface="Gill Sans Light"/>
              </a:rPr>
              <a:t>in shear-</a:t>
            </a:r>
            <a:r>
              <a:rPr lang="en-US" dirty="0" smtClean="0">
                <a:latin typeface="Gill Sans Light"/>
                <a:cs typeface="Gill Sans Light"/>
              </a:rPr>
              <a:t>free case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" name="Picture 3" descr="spectra1D-u-20m-0.25-12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1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Discussion: </a:t>
            </a:r>
            <a:r>
              <a:rPr lang="en-US" sz="5400" dirty="0">
                <a:latin typeface="Gill Sans"/>
                <a:cs typeface="Gill Sans"/>
              </a:rPr>
              <a:t>Shear-Driven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>
            <a:noAutofit/>
          </a:bodyPr>
          <a:lstStyle/>
          <a:p>
            <a:pPr marL="461772" indent="-457200">
              <a:defRPr/>
            </a:pPr>
            <a:r>
              <a:rPr lang="en-US" dirty="0">
                <a:latin typeface="Gill Sans Light"/>
                <a:cs typeface="Gill Sans Light"/>
              </a:rPr>
              <a:t>2D spectra indicate that shear-induced</a:t>
            </a:r>
            <a:r>
              <a:rPr lang="en-US" dirty="0" smtClean="0">
                <a:latin typeface="Gill Sans Light"/>
                <a:cs typeface="Gill Sans Light"/>
              </a:rPr>
              <a:t>, anisotropic </a:t>
            </a:r>
            <a:r>
              <a:rPr lang="en-US" dirty="0">
                <a:latin typeface="Gill Sans Light"/>
                <a:cs typeface="Gill Sans Light"/>
              </a:rPr>
              <a:t>effects are smudged </a:t>
            </a:r>
            <a:r>
              <a:rPr lang="en-US" dirty="0" smtClean="0">
                <a:latin typeface="Gill Sans Light"/>
                <a:cs typeface="Gill Sans Light"/>
              </a:rPr>
              <a:t>out at small scales in </a:t>
            </a:r>
            <a:r>
              <a:rPr lang="en-US" dirty="0">
                <a:latin typeface="Gill Sans Light"/>
                <a:cs typeface="Gill Sans Light"/>
              </a:rPr>
              <a:t>WRF-</a:t>
            </a:r>
            <a:r>
              <a:rPr lang="en-US" dirty="0" smtClean="0">
                <a:latin typeface="Gill Sans Light"/>
                <a:cs typeface="Gill Sans Light"/>
              </a:rPr>
              <a:t>LES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" name="Picture 3" descr="spectra2D-w-20m-0.25-12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3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Idealized </a:t>
            </a:r>
            <a:r>
              <a:rPr lang="en-US" sz="5400" dirty="0" smtClean="0">
                <a:latin typeface="Gill Sans"/>
                <a:cs typeface="Gill Sans"/>
              </a:rPr>
              <a:t>Summary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WRF-</a:t>
            </a:r>
            <a:r>
              <a:rPr lang="en-US" sz="2800" dirty="0" smtClean="0">
                <a:latin typeface="Gill Sans Light"/>
                <a:cs typeface="Gill Sans Light"/>
              </a:rPr>
              <a:t>LES suffers from </a:t>
            </a:r>
            <a:r>
              <a:rPr lang="en-US" sz="2800" dirty="0" smtClean="0">
                <a:latin typeface="Gill Sans Light"/>
                <a:cs typeface="Gill Sans Light"/>
              </a:rPr>
              <a:t>excessive numerical </a:t>
            </a:r>
            <a:r>
              <a:rPr lang="en-US" sz="2800" dirty="0" smtClean="0">
                <a:latin typeface="Gill Sans Light"/>
                <a:cs typeface="Gill Sans Light"/>
              </a:rPr>
              <a:t>dissipation at small </a:t>
            </a:r>
            <a:r>
              <a:rPr lang="en-US" sz="2800" dirty="0" smtClean="0">
                <a:latin typeface="Gill Sans Light"/>
                <a:cs typeface="Gill Sans Light"/>
              </a:rPr>
              <a:t>scales</a:t>
            </a:r>
            <a:endParaRPr lang="en-US" sz="2800" dirty="0" smtClean="0">
              <a:latin typeface="Gill Sans Light"/>
              <a:cs typeface="Gill Sans Light"/>
            </a:endParaRP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a</a:t>
            </a:r>
            <a:r>
              <a:rPr lang="en-US" sz="2400" dirty="0" smtClean="0">
                <a:latin typeface="Gill Sans Light"/>
                <a:cs typeface="Gill Sans Light"/>
              </a:rPr>
              <a:t>ppears dependent on dominant flow type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m</a:t>
            </a:r>
            <a:r>
              <a:rPr lang="en-US" sz="2400" dirty="0" smtClean="0">
                <a:latin typeface="Gill Sans Light"/>
                <a:cs typeface="Gill Sans Light"/>
              </a:rPr>
              <a:t>ay result from filters inheren</a:t>
            </a:r>
            <a:r>
              <a:rPr lang="en-US" sz="2400" dirty="0" smtClean="0">
                <a:latin typeface="Gill Sans Light"/>
                <a:cs typeface="Gill Sans Light"/>
              </a:rPr>
              <a:t>t to WRF dynamics solver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p</a:t>
            </a:r>
            <a:r>
              <a:rPr lang="en-US" sz="2400" dirty="0" smtClean="0">
                <a:latin typeface="Gill Sans Light"/>
                <a:cs typeface="Gill Sans Light"/>
              </a:rPr>
              <a:t>ossibly affects larger scales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LES expensive option depending on code/resources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WRF-LES (512x512x80, ∆=20 m) ~ 1200 proc. &amp; 45 hrs.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OU-LES (512x512x80, ∆=20 m) ~ 1 proc. &amp; 8-10 days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Output files O(1TB)</a:t>
            </a:r>
          </a:p>
          <a:p>
            <a:pPr lvl="1"/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051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Real-Data LES: Problems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Lateral </a:t>
            </a:r>
            <a:r>
              <a:rPr lang="en-US" sz="2800" dirty="0">
                <a:latin typeface="Gill Sans Light"/>
                <a:cs typeface="Gill Sans Light"/>
              </a:rPr>
              <a:t>boundaries are assumed </a:t>
            </a:r>
            <a:r>
              <a:rPr lang="en-US" sz="2800" dirty="0" smtClean="0">
                <a:latin typeface="Gill Sans Light"/>
                <a:cs typeface="Gill Sans Light"/>
              </a:rPr>
              <a:t>periodic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condition </a:t>
            </a:r>
            <a:r>
              <a:rPr lang="en-US" sz="2400" dirty="0">
                <a:latin typeface="Gill Sans Light"/>
                <a:cs typeface="Gill Sans Light"/>
              </a:rPr>
              <a:t>rarely met in the </a:t>
            </a:r>
            <a:r>
              <a:rPr lang="en-US" sz="2400" dirty="0" smtClean="0">
                <a:latin typeface="Gill Sans Light"/>
                <a:cs typeface="Gill Sans Light"/>
              </a:rPr>
              <a:t>atmosphere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Domains </a:t>
            </a:r>
            <a:r>
              <a:rPr lang="en-US" sz="2800" dirty="0">
                <a:latin typeface="Gill Sans Light"/>
                <a:cs typeface="Gill Sans Light"/>
              </a:rPr>
              <a:t>are generally disconnected from large-scale </a:t>
            </a:r>
            <a:r>
              <a:rPr lang="en-US" sz="2800" dirty="0" err="1">
                <a:latin typeface="Gill Sans Light"/>
                <a:cs typeface="Gill Sans Light"/>
              </a:rPr>
              <a:t>forcings</a:t>
            </a:r>
            <a:r>
              <a:rPr lang="en-US" sz="2800" dirty="0">
                <a:latin typeface="Gill Sans Light"/>
                <a:cs typeface="Gill Sans Light"/>
              </a:rPr>
              <a:t> and local terrain </a:t>
            </a:r>
            <a:r>
              <a:rPr lang="en-US" sz="2800" dirty="0" smtClean="0">
                <a:latin typeface="Gill Sans Light"/>
                <a:cs typeface="Gill Sans Light"/>
              </a:rPr>
              <a:t>properties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predictions </a:t>
            </a:r>
            <a:r>
              <a:rPr lang="en-US" sz="2400" dirty="0">
                <a:latin typeface="Gill Sans Light"/>
                <a:cs typeface="Gill Sans Light"/>
              </a:rPr>
              <a:t>are </a:t>
            </a:r>
            <a:r>
              <a:rPr lang="en-US" sz="2400" dirty="0" smtClean="0">
                <a:latin typeface="Gill Sans Light"/>
                <a:cs typeface="Gill Sans Light"/>
              </a:rPr>
              <a:t>susceptible to drift from observations and often fail to reproduce sharp gradients observed in nature (</a:t>
            </a:r>
            <a:r>
              <a:rPr lang="en-US" sz="2400" dirty="0" err="1" smtClean="0">
                <a:latin typeface="Gill Sans Light"/>
                <a:cs typeface="Gill Sans Light"/>
              </a:rPr>
              <a:t>Botnick</a:t>
            </a:r>
            <a:r>
              <a:rPr lang="en-US" sz="2400" dirty="0" smtClean="0">
                <a:latin typeface="Gill Sans Light"/>
                <a:cs typeface="Gill Sans Light"/>
              </a:rPr>
              <a:t> &amp; </a:t>
            </a:r>
            <a:r>
              <a:rPr lang="en-US" sz="2400" dirty="0" err="1" smtClean="0">
                <a:latin typeface="Gill Sans Light"/>
                <a:cs typeface="Gill Sans Light"/>
              </a:rPr>
              <a:t>Fedorovich</a:t>
            </a:r>
            <a:r>
              <a:rPr lang="en-US" sz="2400" dirty="0" smtClean="0">
                <a:latin typeface="Gill Sans Light"/>
                <a:cs typeface="Gill Sans Light"/>
              </a:rPr>
              <a:t> 2008; </a:t>
            </a:r>
            <a:r>
              <a:rPr lang="en-US" sz="2400" dirty="0" err="1" smtClean="0">
                <a:latin typeface="Gill Sans Light"/>
                <a:cs typeface="Gill Sans Light"/>
              </a:rPr>
              <a:t>Conzemius</a:t>
            </a:r>
            <a:r>
              <a:rPr lang="en-US" sz="2400" dirty="0" smtClean="0">
                <a:latin typeface="Gill Sans Light"/>
                <a:cs typeface="Gill Sans Light"/>
              </a:rPr>
              <a:t> &amp; </a:t>
            </a:r>
            <a:r>
              <a:rPr lang="en-US" sz="2400" dirty="0" err="1" smtClean="0">
                <a:latin typeface="Gill Sans Light"/>
                <a:cs typeface="Gill Sans Light"/>
              </a:rPr>
              <a:t>Fedorovich</a:t>
            </a:r>
            <a:r>
              <a:rPr lang="en-US" sz="2400" dirty="0" smtClean="0">
                <a:latin typeface="Gill Sans Light"/>
                <a:cs typeface="Gill Sans Light"/>
              </a:rPr>
              <a:t> 2008)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OU-LES, for example, uses lower-order advection schemes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dispersive errors</a:t>
            </a:r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859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Real-Data LES: Solutions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WRF in supported LES mode (WRF-LES)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s</a:t>
            </a:r>
            <a:r>
              <a:rPr lang="en-US" sz="2400" dirty="0" smtClean="0">
                <a:latin typeface="Gill Sans Light"/>
                <a:cs typeface="Gill Sans Light"/>
              </a:rPr>
              <a:t>pecified boundaries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higher-order advection scheme</a:t>
            </a:r>
            <a:endParaRPr lang="en-US" dirty="0">
              <a:latin typeface="Gill Sans Light"/>
              <a:cs typeface="Gill Sans Light"/>
            </a:endParaRP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c</a:t>
            </a:r>
            <a:r>
              <a:rPr lang="en-US" sz="2400" dirty="0" smtClean="0">
                <a:latin typeface="Gill Sans Light"/>
                <a:cs typeface="Gill Sans Light"/>
              </a:rPr>
              <a:t>an be nested within mesoscale domain (one-stop shop)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OU-LES (nudged)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 connects LES with </a:t>
            </a:r>
            <a:r>
              <a:rPr lang="en-US" sz="2400" dirty="0">
                <a:latin typeface="Gill Sans Light"/>
                <a:cs typeface="Gill Sans Light"/>
              </a:rPr>
              <a:t>realistic data from the larger-scale </a:t>
            </a:r>
            <a:r>
              <a:rPr lang="en-US" sz="2400" dirty="0" smtClean="0">
                <a:latin typeface="Gill Sans Light"/>
                <a:cs typeface="Gill Sans Light"/>
              </a:rPr>
              <a:t>environment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r</a:t>
            </a:r>
            <a:r>
              <a:rPr lang="en-US" sz="2400" dirty="0" smtClean="0">
                <a:latin typeface="Gill Sans Light"/>
                <a:cs typeface="Gill Sans Light"/>
              </a:rPr>
              <a:t>etains local variability by only modifying background environment </a:t>
            </a:r>
          </a:p>
          <a:p>
            <a:pPr lvl="1"/>
            <a:endParaRPr lang="en-US" sz="24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5791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ill Sans"/>
                <a:cs typeface="Gill Sans"/>
              </a:rPr>
              <a:t>WRF-LES: Setup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Split nesting procedure needed to satisfy physics requirements (Talbot </a:t>
            </a:r>
            <a:r>
              <a:rPr lang="en-US" sz="2800" i="1" dirty="0" smtClean="0">
                <a:latin typeface="Gill Sans Light"/>
                <a:cs typeface="Gill Sans Light"/>
              </a:rPr>
              <a:t>et al.</a:t>
            </a:r>
            <a:r>
              <a:rPr lang="en-US" sz="2800" dirty="0" smtClean="0">
                <a:latin typeface="Gill Sans Light"/>
                <a:cs typeface="Gill Sans Light"/>
              </a:rPr>
              <a:t> 2012)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3 mesoscale domains </a:t>
            </a:r>
            <a:r>
              <a:rPr lang="en-US" sz="2400" dirty="0" smtClean="0">
                <a:latin typeface="Gill Sans Light"/>
                <a:cs typeface="Gill Sans Light"/>
              </a:rPr>
              <a:t>→ 3 LES domains</a:t>
            </a:r>
          </a:p>
        </p:txBody>
      </p:sp>
      <p:pic>
        <p:nvPicPr>
          <p:cNvPr id="5" name="Picture 4" descr="Screen Shot 2012-11-26 at 12.4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8229600" cy="34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9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OU-LES: Setup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Domain matches inner WRF-LES domain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centered over Lamont, OK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201 x 201 x 100 (∆ = 40 m)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RUC analyses (∆ = 20 km)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n</a:t>
            </a:r>
            <a:r>
              <a:rPr lang="en-US" sz="2400" dirty="0" smtClean="0">
                <a:latin typeface="Gill Sans Light"/>
                <a:cs typeface="Gill Sans Light"/>
              </a:rPr>
              <a:t>earest four grid cells to Lamont site are averaged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available every hour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WRF mesoscale output (∆ = 4 km)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nearest four grid cells </a:t>
            </a:r>
            <a:r>
              <a:rPr lang="en-US" sz="2400" dirty="0">
                <a:latin typeface="Gill Sans Light"/>
                <a:cs typeface="Gill Sans Light"/>
              </a:rPr>
              <a:t>to Lamont site are </a:t>
            </a:r>
            <a:r>
              <a:rPr lang="en-US" sz="2400" dirty="0" smtClean="0">
                <a:latin typeface="Gill Sans Light"/>
                <a:cs typeface="Gill Sans Light"/>
              </a:rPr>
              <a:t>averaged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a</a:t>
            </a:r>
            <a:r>
              <a:rPr lang="en-US" sz="2400" dirty="0" smtClean="0">
                <a:latin typeface="Gill Sans Light"/>
                <a:cs typeface="Gill Sans Light"/>
              </a:rPr>
              <a:t>vailable every minute</a:t>
            </a:r>
          </a:p>
        </p:txBody>
      </p:sp>
    </p:spTree>
    <p:extLst>
      <p:ext uri="{BB962C8B-B14F-4D97-AF65-F5344CB8AC3E}">
        <p14:creationId xmlns:p14="http://schemas.microsoft.com/office/powerpoint/2010/main" val="149429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Introduction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Several methods </a:t>
            </a:r>
            <a:r>
              <a:rPr lang="en-US" sz="2800" dirty="0" smtClean="0">
                <a:latin typeface="Gill Sans Light"/>
                <a:cs typeface="Gill Sans Light"/>
              </a:rPr>
              <a:t>were </a:t>
            </a:r>
            <a:r>
              <a:rPr lang="en-US" sz="2800" dirty="0">
                <a:latin typeface="Gill Sans Light"/>
                <a:cs typeface="Gill Sans Light"/>
              </a:rPr>
              <a:t>evaluated </a:t>
            </a:r>
            <a:r>
              <a:rPr lang="en-US" sz="2800" dirty="0" smtClean="0">
                <a:latin typeface="Gill Sans Light"/>
                <a:cs typeface="Gill Sans Light"/>
              </a:rPr>
              <a:t>to </a:t>
            </a:r>
            <a:r>
              <a:rPr lang="en-US" sz="2800" dirty="0">
                <a:latin typeface="Gill Sans Light"/>
                <a:cs typeface="Gill Sans Light"/>
              </a:rPr>
              <a:t>reproduce realistic near-surface flow fields </a:t>
            </a:r>
            <a:r>
              <a:rPr lang="en-US" sz="2800" dirty="0" smtClean="0">
                <a:latin typeface="Gill Sans Light"/>
                <a:cs typeface="Gill Sans Light"/>
              </a:rPr>
              <a:t>and turbulence parameters</a:t>
            </a:r>
          </a:p>
          <a:p>
            <a:pPr lvl="1" algn="just"/>
            <a:r>
              <a:rPr lang="en-US" sz="2400" dirty="0" smtClean="0">
                <a:latin typeface="Gill Sans Light"/>
                <a:cs typeface="Gill Sans Light"/>
              </a:rPr>
              <a:t>WRF model (mesoscale mode; ∆=1 km, 4 km)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WRF model (LES mode;  WRF-LES, ∆=20 m, 40 m)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RUC model (</a:t>
            </a:r>
            <a:r>
              <a:rPr lang="en-US" sz="2400" dirty="0">
                <a:latin typeface="Gill Sans Light"/>
                <a:cs typeface="Gill Sans Light"/>
              </a:rPr>
              <a:t>∆</a:t>
            </a:r>
            <a:r>
              <a:rPr lang="en-US" sz="2400" dirty="0" smtClean="0">
                <a:latin typeface="Gill Sans Light"/>
                <a:ea typeface="Lucida Grande"/>
                <a:cs typeface="Gill Sans Light"/>
              </a:rPr>
              <a:t>=</a:t>
            </a:r>
            <a:r>
              <a:rPr lang="en-US" sz="2400" dirty="0" smtClean="0">
                <a:latin typeface="Gill Sans Light"/>
                <a:cs typeface="Gill Sans Light"/>
              </a:rPr>
              <a:t>20 km) → </a:t>
            </a:r>
            <a:r>
              <a:rPr lang="en-US" sz="2400" dirty="0">
                <a:latin typeface="Gill Sans Light"/>
                <a:cs typeface="Gill Sans Light"/>
              </a:rPr>
              <a:t>traditional LES (OU-LES</a:t>
            </a:r>
            <a:r>
              <a:rPr lang="en-US" sz="2400" dirty="0" smtClean="0">
                <a:latin typeface="Gill Sans Light"/>
                <a:cs typeface="Gill Sans Light"/>
              </a:rPr>
              <a:t>)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WRF </a:t>
            </a:r>
            <a:r>
              <a:rPr lang="en-US" sz="2400" dirty="0">
                <a:latin typeface="Gill Sans Light"/>
                <a:cs typeface="Gill Sans Light"/>
              </a:rPr>
              <a:t>model (∆</a:t>
            </a:r>
            <a:r>
              <a:rPr lang="en-US" sz="2400" dirty="0" smtClean="0">
                <a:latin typeface="Gill Sans Light"/>
                <a:ea typeface="Lucida Grande"/>
                <a:cs typeface="Gill Sans Light"/>
              </a:rPr>
              <a:t>= </a:t>
            </a:r>
            <a:r>
              <a:rPr lang="en-US" sz="2400" dirty="0" smtClean="0">
                <a:latin typeface="Gill Sans Light"/>
                <a:cs typeface="Gill Sans Light"/>
              </a:rPr>
              <a:t>4 </a:t>
            </a:r>
            <a:r>
              <a:rPr lang="en-US" sz="2400" dirty="0">
                <a:latin typeface="Gill Sans Light"/>
                <a:cs typeface="Gill Sans Light"/>
              </a:rPr>
              <a:t>km) </a:t>
            </a:r>
            <a:r>
              <a:rPr lang="en-US" sz="2400" dirty="0" smtClean="0">
                <a:latin typeface="Gill Sans Light"/>
                <a:cs typeface="Gill Sans Light"/>
              </a:rPr>
              <a:t>→ traditional LES (OU-LES)</a:t>
            </a:r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530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OU-LES: Setup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Nudging profiles linearly interpolated in time to current time step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subtracted from plane-averaged LES profiles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Nudging tendency is applied at next time step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nudging factor → adjustment </a:t>
            </a:r>
            <a:r>
              <a:rPr lang="en-US" sz="2400" dirty="0">
                <a:latin typeface="Gill Sans Light"/>
                <a:cs typeface="Gill Sans Light"/>
              </a:rPr>
              <a:t>on a time scale </a:t>
            </a:r>
            <a:r>
              <a:rPr lang="en-US" sz="2400" dirty="0" smtClean="0">
                <a:latin typeface="Gill Sans Light"/>
                <a:cs typeface="Gill Sans Light"/>
              </a:rPr>
              <a:t>between </a:t>
            </a:r>
            <a:r>
              <a:rPr lang="en-US" sz="2400" dirty="0">
                <a:latin typeface="Gill Sans Light"/>
                <a:cs typeface="Gill Sans Light"/>
              </a:rPr>
              <a:t>the convective </a:t>
            </a:r>
            <a:r>
              <a:rPr lang="en-US" sz="2400" dirty="0" smtClean="0">
                <a:latin typeface="Gill Sans Light"/>
                <a:cs typeface="Gill Sans Light"/>
              </a:rPr>
              <a:t>and diurnal time scales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Only modifies background environment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l</a:t>
            </a:r>
            <a:r>
              <a:rPr lang="en-US" sz="2400" dirty="0" smtClean="0">
                <a:latin typeface="Gill Sans Light"/>
                <a:cs typeface="Gill Sans Light"/>
              </a:rPr>
              <a:t>ocal variability retained </a:t>
            </a:r>
          </a:p>
          <a:p>
            <a:pPr marL="0" indent="0">
              <a:buNone/>
            </a:pPr>
            <a:endParaRPr lang="en-US" sz="2800" dirty="0" smtClean="0">
              <a:latin typeface="Gill Sans Light"/>
              <a:cs typeface="Gill Sans Light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97" y="5232400"/>
            <a:ext cx="4127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8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1: June 7, 2007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7" name="Picture 6" descr="20070607_lmnsounding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9" name="Picture 8" descr="ruc_20070607_12_composite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7" y="1371600"/>
            <a:ext cx="4267201" cy="2560320"/>
          </a:xfrm>
          <a:prstGeom prst="rect">
            <a:avLst/>
          </a:prstGeom>
        </p:spPr>
      </p:pic>
      <p:pic>
        <p:nvPicPr>
          <p:cNvPr id="11" name="Picture 10" descr="ruc_20070608_00_composite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8" y="4114800"/>
            <a:ext cx="42672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Gill Sans"/>
                <a:cs typeface="Gill Sans"/>
              </a:rPr>
              <a:t>Case 1:</a:t>
            </a:r>
            <a:r>
              <a:rPr lang="en-US" sz="3000" i="1" dirty="0" smtClean="0">
                <a:latin typeface="Gill Sans"/>
                <a:cs typeface="Gill Sans"/>
              </a:rPr>
              <a:t> </a:t>
            </a:r>
            <a:r>
              <a:rPr lang="en-US" sz="3000" dirty="0" err="1" smtClean="0">
                <a:latin typeface="Gill Sans"/>
                <a:cs typeface="Gill Sans"/>
              </a:rPr>
              <a:t>meteogram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5" name="Picture 4" descr="meteogram_20070607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dging_profiles_pTemp_200706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941"/>
            <a:ext cx="4800600" cy="360045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Case 1: nudging profiles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10" name="Picture 9" descr="nudging_profiles_uComp_200706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46941"/>
            <a:ext cx="4800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5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Gill Sans"/>
                <a:cs typeface="Gill Sans"/>
              </a:rPr>
              <a:t>Case 1:</a:t>
            </a:r>
            <a:r>
              <a:rPr lang="en-US" sz="3000" i="1" dirty="0" smtClean="0">
                <a:latin typeface="Gill Sans"/>
                <a:cs typeface="Gill Sans"/>
              </a:rPr>
              <a:t> u</a:t>
            </a:r>
            <a:r>
              <a:rPr lang="en-US" sz="3000" dirty="0" smtClean="0">
                <a:latin typeface="Gill Sans"/>
                <a:cs typeface="Gill Sans"/>
              </a:rPr>
              <a:t>-</a:t>
            </a:r>
            <a:r>
              <a:rPr lang="en-US" sz="3000" dirty="0">
                <a:latin typeface="Gill Sans"/>
                <a:cs typeface="Gill Sans"/>
              </a:rPr>
              <a:t>component velocity </a:t>
            </a:r>
            <a:r>
              <a:rPr lang="en-US" sz="3000" dirty="0" smtClean="0">
                <a:latin typeface="Gill Sans"/>
                <a:cs typeface="Gill Sans"/>
              </a:rPr>
              <a:t>(</a:t>
            </a:r>
            <a:r>
              <a:rPr lang="en-US" sz="3000" i="1" dirty="0" smtClean="0">
                <a:latin typeface="Gill Sans"/>
                <a:cs typeface="Gill Sans"/>
              </a:rPr>
              <a:t>z</a:t>
            </a:r>
            <a:r>
              <a:rPr lang="en-US" sz="3000" dirty="0" smtClean="0">
                <a:latin typeface="Gill Sans"/>
                <a:cs typeface="Gill Sans"/>
              </a:rPr>
              <a:t>/</a:t>
            </a:r>
            <a:r>
              <a:rPr lang="en-US" sz="3000" i="1" dirty="0" err="1" smtClean="0">
                <a:latin typeface="Gill Sans"/>
                <a:cs typeface="Gill Sans"/>
              </a:rPr>
              <a:t>z</a:t>
            </a:r>
            <a:r>
              <a:rPr lang="en-US" sz="3000" i="1" baseline="-6000" dirty="0" err="1" smtClean="0">
                <a:latin typeface="Gill Sans"/>
                <a:cs typeface="Gill Sans"/>
              </a:rPr>
              <a:t>i</a:t>
            </a:r>
            <a:r>
              <a:rPr lang="en-US" sz="3000" dirty="0" smtClean="0">
                <a:latin typeface="Gill Sans"/>
                <a:cs typeface="Gill Sans"/>
              </a:rPr>
              <a:t>=0.25)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4" name="Picture 3" descr="u_slice_200706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640080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6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Gill Sans"/>
                <a:cs typeface="Gill Sans"/>
              </a:rPr>
              <a:t>Case 1:</a:t>
            </a:r>
            <a:r>
              <a:rPr lang="en-US" sz="3000" i="1" dirty="0" smtClean="0">
                <a:latin typeface="Gill Sans"/>
                <a:cs typeface="Gill Sans"/>
              </a:rPr>
              <a:t> u</a:t>
            </a:r>
            <a:r>
              <a:rPr lang="en-US" sz="3000" dirty="0" smtClean="0">
                <a:latin typeface="Gill Sans"/>
                <a:cs typeface="Gill Sans"/>
              </a:rPr>
              <a:t>-</a:t>
            </a:r>
            <a:r>
              <a:rPr lang="en-US" sz="3000" dirty="0">
                <a:latin typeface="Gill Sans"/>
                <a:cs typeface="Gill Sans"/>
              </a:rPr>
              <a:t>component 1D spectral density (</a:t>
            </a:r>
            <a:r>
              <a:rPr lang="en-US" sz="3000" i="1" dirty="0">
                <a:latin typeface="Gill Sans"/>
                <a:cs typeface="Gill Sans"/>
              </a:rPr>
              <a:t>z/</a:t>
            </a:r>
            <a:r>
              <a:rPr lang="en-US" sz="3000" i="1" dirty="0" err="1">
                <a:latin typeface="Gill Sans"/>
                <a:cs typeface="Gill Sans"/>
              </a:rPr>
              <a:t>z</a:t>
            </a:r>
            <a:r>
              <a:rPr lang="en-US" sz="3000" i="1" baseline="-6000" dirty="0" err="1">
                <a:latin typeface="Gill Sans"/>
                <a:cs typeface="Gill Sans"/>
              </a:rPr>
              <a:t>i</a:t>
            </a:r>
            <a:r>
              <a:rPr lang="en-US" sz="3000" dirty="0">
                <a:latin typeface="Gill Sans"/>
                <a:cs typeface="Gill Sans"/>
              </a:rPr>
              <a:t>=0.25)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3" name="Picture 2" descr="spectra1D_u_20070607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1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Gill Sans"/>
                <a:cs typeface="Gill Sans"/>
              </a:rPr>
              <a:t>Case 1:</a:t>
            </a:r>
            <a:r>
              <a:rPr lang="en-US" sz="3000" i="1" dirty="0" smtClean="0">
                <a:latin typeface="Gill Sans"/>
                <a:cs typeface="Gill Sans"/>
              </a:rPr>
              <a:t> u</a:t>
            </a:r>
            <a:r>
              <a:rPr lang="en-US" sz="3000" dirty="0" smtClean="0">
                <a:latin typeface="Gill Sans"/>
                <a:cs typeface="Gill Sans"/>
              </a:rPr>
              <a:t>-</a:t>
            </a:r>
            <a:r>
              <a:rPr lang="en-US" sz="3000" dirty="0">
                <a:latin typeface="Gill Sans"/>
                <a:cs typeface="Gill Sans"/>
              </a:rPr>
              <a:t>component </a:t>
            </a:r>
            <a:r>
              <a:rPr lang="en-US" sz="3000" dirty="0" smtClean="0">
                <a:latin typeface="Gill Sans"/>
                <a:cs typeface="Gill Sans"/>
              </a:rPr>
              <a:t>2D </a:t>
            </a:r>
            <a:r>
              <a:rPr lang="en-US" sz="3000" dirty="0">
                <a:latin typeface="Gill Sans"/>
                <a:cs typeface="Gill Sans"/>
              </a:rPr>
              <a:t>spectral density (</a:t>
            </a:r>
            <a:r>
              <a:rPr lang="en-US" sz="3000" i="1" dirty="0">
                <a:latin typeface="Gill Sans"/>
                <a:cs typeface="Gill Sans"/>
              </a:rPr>
              <a:t>z/</a:t>
            </a:r>
            <a:r>
              <a:rPr lang="en-US" sz="3000" i="1" dirty="0" err="1">
                <a:latin typeface="Gill Sans"/>
                <a:cs typeface="Gill Sans"/>
              </a:rPr>
              <a:t>z</a:t>
            </a:r>
            <a:r>
              <a:rPr lang="en-US" sz="3000" i="1" baseline="-6000" dirty="0" err="1">
                <a:latin typeface="Gill Sans"/>
                <a:cs typeface="Gill Sans"/>
              </a:rPr>
              <a:t>i</a:t>
            </a:r>
            <a:r>
              <a:rPr lang="en-US" sz="3000" dirty="0">
                <a:latin typeface="Gill Sans"/>
                <a:cs typeface="Gill Sans"/>
              </a:rPr>
              <a:t>=0.25)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4" name="Picture 3" descr="spectra2D_u_200706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640080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26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2: October 26, 2008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3" name="Picture 2" descr="20081026_lmnsounding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ruc_20081026_12_composite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8" y="1371600"/>
            <a:ext cx="4267200" cy="2560320"/>
          </a:xfrm>
          <a:prstGeom prst="rect">
            <a:avLst/>
          </a:prstGeom>
        </p:spPr>
      </p:pic>
      <p:pic>
        <p:nvPicPr>
          <p:cNvPr id="5" name="Picture 4" descr="ruc_20081027_00_composite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8" y="4111812"/>
            <a:ext cx="42672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Case 2: nudging profiles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4" name="Picture 3" descr="nudging_profiles_pTemp_200810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941"/>
            <a:ext cx="4800600" cy="3600450"/>
          </a:xfrm>
          <a:prstGeom prst="rect">
            <a:avLst/>
          </a:prstGeom>
        </p:spPr>
      </p:pic>
      <p:pic>
        <p:nvPicPr>
          <p:cNvPr id="2" name="Picture 1" descr="nudging_profiles_uComp_200810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46941"/>
            <a:ext cx="4800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5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Gill Sans"/>
                <a:cs typeface="Gill Sans"/>
              </a:rPr>
              <a:t>Case 2:</a:t>
            </a:r>
            <a:r>
              <a:rPr lang="en-US" sz="3000" i="1" dirty="0" smtClean="0">
                <a:latin typeface="Gill Sans"/>
                <a:cs typeface="Gill Sans"/>
              </a:rPr>
              <a:t> </a:t>
            </a:r>
            <a:r>
              <a:rPr lang="en-US" sz="3000" dirty="0" err="1" smtClean="0">
                <a:latin typeface="Gill Sans"/>
                <a:cs typeface="Gill Sans"/>
              </a:rPr>
              <a:t>meteogram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3" name="Picture 2" descr="meteogram_20081026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1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Mesoscale Approach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Scales of motion associated with </a:t>
            </a:r>
            <a:r>
              <a:rPr lang="en-US" sz="2800" dirty="0" smtClean="0">
                <a:latin typeface="Gill Sans Light"/>
                <a:cs typeface="Gill Sans Light"/>
              </a:rPr>
              <a:t>atmospheric </a:t>
            </a:r>
            <a:r>
              <a:rPr lang="en-US" sz="2800" dirty="0">
                <a:latin typeface="Gill Sans Light"/>
                <a:cs typeface="Gill Sans Light"/>
              </a:rPr>
              <a:t>turbulence are </a:t>
            </a:r>
            <a:r>
              <a:rPr lang="en-US" sz="2800" dirty="0" smtClean="0">
                <a:latin typeface="Gill Sans Light"/>
                <a:cs typeface="Gill Sans Light"/>
              </a:rPr>
              <a:t>not </a:t>
            </a:r>
            <a:r>
              <a:rPr lang="en-US" sz="2800" dirty="0">
                <a:latin typeface="Gill Sans Light"/>
                <a:cs typeface="Gill Sans Light"/>
              </a:rPr>
              <a:t>resolved on mesoscale grid </a:t>
            </a:r>
            <a:r>
              <a:rPr lang="en-US" sz="2800" dirty="0" smtClean="0">
                <a:latin typeface="Gill Sans Light"/>
                <a:cs typeface="Gill Sans Light"/>
              </a:rPr>
              <a:t>meshes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Combined </a:t>
            </a:r>
            <a:r>
              <a:rPr lang="en-US" sz="2800" dirty="0">
                <a:latin typeface="Gill Sans Light"/>
                <a:cs typeface="Gill Sans Light"/>
              </a:rPr>
              <a:t>effects of subgrid turbulent motions on the mean fields must be </a:t>
            </a:r>
            <a:r>
              <a:rPr lang="en-US" sz="2800" dirty="0" smtClean="0">
                <a:latin typeface="Gill Sans Light"/>
                <a:cs typeface="Gill Sans Light"/>
              </a:rPr>
              <a:t>modeled</a:t>
            </a:r>
          </a:p>
          <a:p>
            <a:r>
              <a:rPr lang="en-US" sz="2800" dirty="0">
                <a:latin typeface="Gill Sans Light"/>
                <a:cs typeface="Gill Sans Light"/>
              </a:rPr>
              <a:t>Horizontal mixing </a:t>
            </a:r>
            <a:r>
              <a:rPr lang="en-US" sz="2800" dirty="0" smtClean="0">
                <a:latin typeface="Gill Sans Light"/>
                <a:cs typeface="Gill Sans Light"/>
              </a:rPr>
              <a:t>~ deformation </a:t>
            </a:r>
            <a:r>
              <a:rPr lang="en-US" sz="2800" dirty="0">
                <a:latin typeface="Gill Sans Light"/>
                <a:cs typeface="Gill Sans Light"/>
              </a:rPr>
              <a:t>of the resolved </a:t>
            </a:r>
            <a:r>
              <a:rPr lang="en-US" sz="2800" dirty="0" smtClean="0">
                <a:latin typeface="Gill Sans Light"/>
                <a:cs typeface="Gill Sans Light"/>
              </a:rPr>
              <a:t>flow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Vertical mixing </a:t>
            </a:r>
            <a:r>
              <a:rPr lang="en-US" sz="2800" dirty="0">
                <a:latin typeface="Gill Sans Light"/>
                <a:cs typeface="Gill Sans Light"/>
              </a:rPr>
              <a:t>is parameterized using </a:t>
            </a:r>
            <a:r>
              <a:rPr lang="en-US" sz="2800" dirty="0" smtClean="0">
                <a:latin typeface="Gill Sans Light"/>
                <a:cs typeface="Gill Sans Light"/>
              </a:rPr>
              <a:t>PBL schemes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a</a:t>
            </a:r>
            <a:r>
              <a:rPr lang="en-US" sz="2400" dirty="0" smtClean="0">
                <a:latin typeface="Gill Sans Light"/>
                <a:cs typeface="Gill Sans Light"/>
              </a:rPr>
              <a:t>ssume </a:t>
            </a:r>
            <a:r>
              <a:rPr lang="en-US" sz="2400" dirty="0">
                <a:latin typeface="Gill Sans Light"/>
                <a:cs typeface="Gill Sans Light"/>
              </a:rPr>
              <a:t>that an individual model grid cell contains a </a:t>
            </a:r>
            <a:r>
              <a:rPr lang="en-US" sz="2400" dirty="0" smtClean="0">
                <a:latin typeface="Gill Sans Light"/>
                <a:cs typeface="Gill Sans Light"/>
              </a:rPr>
              <a:t>representative </a:t>
            </a:r>
            <a:r>
              <a:rPr lang="en-US" sz="2400" dirty="0">
                <a:latin typeface="Gill Sans Light"/>
                <a:cs typeface="Gill Sans Light"/>
              </a:rPr>
              <a:t>sample of subgrid turbulent motions</a:t>
            </a:r>
            <a:r>
              <a:rPr lang="en-US" sz="2400" dirty="0" smtClean="0">
                <a:latin typeface="Gill Sans Light"/>
                <a:cs typeface="Gill Sans Light"/>
              </a:rPr>
              <a:t>.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4 PBL schemes examined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YSU, MYJ, MYNN, TEMF</a:t>
            </a:r>
          </a:p>
          <a:p>
            <a:pPr lvl="1"/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661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Gill Sans"/>
                <a:cs typeface="Gill Sans"/>
              </a:rPr>
              <a:t>Case 2:</a:t>
            </a:r>
            <a:r>
              <a:rPr lang="en-US" sz="3000" i="1" dirty="0" smtClean="0">
                <a:latin typeface="Gill Sans"/>
                <a:cs typeface="Gill Sans"/>
              </a:rPr>
              <a:t> u</a:t>
            </a:r>
            <a:r>
              <a:rPr lang="en-US" sz="3000" dirty="0" smtClean="0">
                <a:latin typeface="Gill Sans"/>
                <a:cs typeface="Gill Sans"/>
              </a:rPr>
              <a:t>-</a:t>
            </a:r>
            <a:r>
              <a:rPr lang="en-US" sz="3000" dirty="0">
                <a:latin typeface="Gill Sans"/>
                <a:cs typeface="Gill Sans"/>
              </a:rPr>
              <a:t>component velocity </a:t>
            </a:r>
            <a:r>
              <a:rPr lang="en-US" sz="3000" dirty="0" smtClean="0">
                <a:latin typeface="Gill Sans"/>
                <a:cs typeface="Gill Sans"/>
              </a:rPr>
              <a:t>(</a:t>
            </a:r>
            <a:r>
              <a:rPr lang="en-US" sz="3000" i="1" dirty="0" smtClean="0">
                <a:latin typeface="Gill Sans"/>
                <a:cs typeface="Gill Sans"/>
              </a:rPr>
              <a:t>z</a:t>
            </a:r>
            <a:r>
              <a:rPr lang="en-US" sz="3000" dirty="0" smtClean="0">
                <a:latin typeface="Gill Sans"/>
                <a:cs typeface="Gill Sans"/>
              </a:rPr>
              <a:t>/</a:t>
            </a:r>
            <a:r>
              <a:rPr lang="en-US" sz="3000" i="1" dirty="0" err="1" smtClean="0">
                <a:latin typeface="Gill Sans"/>
                <a:cs typeface="Gill Sans"/>
              </a:rPr>
              <a:t>z</a:t>
            </a:r>
            <a:r>
              <a:rPr lang="en-US" sz="3000" i="1" baseline="-6000" dirty="0" err="1" smtClean="0">
                <a:latin typeface="Gill Sans"/>
                <a:cs typeface="Gill Sans"/>
              </a:rPr>
              <a:t>i</a:t>
            </a:r>
            <a:r>
              <a:rPr lang="en-US" sz="3000" dirty="0" smtClean="0">
                <a:latin typeface="Gill Sans"/>
                <a:cs typeface="Gill Sans"/>
              </a:rPr>
              <a:t>=0.25)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3" name="Picture 2" descr="w_slice_200706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640080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Gill Sans"/>
                <a:cs typeface="Gill Sans"/>
              </a:rPr>
              <a:t>Case 2:</a:t>
            </a:r>
            <a:r>
              <a:rPr lang="en-US" sz="3000" i="1" dirty="0" smtClean="0">
                <a:latin typeface="Gill Sans"/>
                <a:cs typeface="Gill Sans"/>
              </a:rPr>
              <a:t> u</a:t>
            </a:r>
            <a:r>
              <a:rPr lang="en-US" sz="3000" dirty="0" smtClean="0">
                <a:latin typeface="Gill Sans"/>
                <a:cs typeface="Gill Sans"/>
              </a:rPr>
              <a:t>-</a:t>
            </a:r>
            <a:r>
              <a:rPr lang="en-US" sz="3000" dirty="0">
                <a:latin typeface="Gill Sans"/>
                <a:cs typeface="Gill Sans"/>
              </a:rPr>
              <a:t>component 1D spectral density (</a:t>
            </a:r>
            <a:r>
              <a:rPr lang="en-US" sz="3000" i="1" dirty="0">
                <a:latin typeface="Gill Sans"/>
                <a:cs typeface="Gill Sans"/>
              </a:rPr>
              <a:t>z/</a:t>
            </a:r>
            <a:r>
              <a:rPr lang="en-US" sz="3000" i="1" dirty="0" err="1">
                <a:latin typeface="Gill Sans"/>
                <a:cs typeface="Gill Sans"/>
              </a:rPr>
              <a:t>z</a:t>
            </a:r>
            <a:r>
              <a:rPr lang="en-US" sz="3000" i="1" baseline="-6000" dirty="0" err="1">
                <a:latin typeface="Gill Sans"/>
                <a:cs typeface="Gill Sans"/>
              </a:rPr>
              <a:t>i</a:t>
            </a:r>
            <a:r>
              <a:rPr lang="en-US" sz="3000" dirty="0">
                <a:latin typeface="Gill Sans"/>
                <a:cs typeface="Gill Sans"/>
              </a:rPr>
              <a:t>=0.25)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4" name="Picture 3" descr="spectra1D_u_20081026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6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Gill Sans"/>
                <a:cs typeface="Gill Sans"/>
              </a:rPr>
              <a:t>Case 2:</a:t>
            </a:r>
            <a:r>
              <a:rPr lang="en-US" sz="3000" i="1" dirty="0" smtClean="0">
                <a:latin typeface="Gill Sans"/>
                <a:cs typeface="Gill Sans"/>
              </a:rPr>
              <a:t> u</a:t>
            </a:r>
            <a:r>
              <a:rPr lang="en-US" sz="3000" dirty="0" smtClean="0">
                <a:latin typeface="Gill Sans"/>
                <a:cs typeface="Gill Sans"/>
              </a:rPr>
              <a:t>-</a:t>
            </a:r>
            <a:r>
              <a:rPr lang="en-US" sz="3000" dirty="0">
                <a:latin typeface="Gill Sans"/>
                <a:cs typeface="Gill Sans"/>
              </a:rPr>
              <a:t>component </a:t>
            </a:r>
            <a:r>
              <a:rPr lang="en-US" sz="3000" dirty="0" smtClean="0">
                <a:latin typeface="Gill Sans"/>
                <a:cs typeface="Gill Sans"/>
              </a:rPr>
              <a:t>2D </a:t>
            </a:r>
            <a:r>
              <a:rPr lang="en-US" sz="3000" dirty="0">
                <a:latin typeface="Gill Sans"/>
                <a:cs typeface="Gill Sans"/>
              </a:rPr>
              <a:t>spectral density (</a:t>
            </a:r>
            <a:r>
              <a:rPr lang="en-US" sz="3000" i="1" dirty="0">
                <a:latin typeface="Gill Sans"/>
                <a:cs typeface="Gill Sans"/>
              </a:rPr>
              <a:t>z/</a:t>
            </a:r>
            <a:r>
              <a:rPr lang="en-US" sz="3000" i="1" dirty="0" err="1">
                <a:latin typeface="Gill Sans"/>
                <a:cs typeface="Gill Sans"/>
              </a:rPr>
              <a:t>z</a:t>
            </a:r>
            <a:r>
              <a:rPr lang="en-US" sz="3000" i="1" baseline="-6000" dirty="0" err="1">
                <a:latin typeface="Gill Sans"/>
                <a:cs typeface="Gill Sans"/>
              </a:rPr>
              <a:t>i</a:t>
            </a:r>
            <a:r>
              <a:rPr lang="en-US" sz="3000" dirty="0">
                <a:latin typeface="Gill Sans"/>
                <a:cs typeface="Gill Sans"/>
              </a:rPr>
              <a:t>=0.25)</a:t>
            </a:r>
            <a:endParaRPr lang="en-US" sz="3000" dirty="0">
              <a:latin typeface="Gill Sans"/>
              <a:cs typeface="Gill Sans"/>
            </a:endParaRPr>
          </a:p>
        </p:txBody>
      </p:sp>
      <p:pic>
        <p:nvPicPr>
          <p:cNvPr id="3" name="Picture 2" descr="spectra2D_u_200810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640080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WRF-LES: Summary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Only two cases were shown due to instabilities in other cases</a:t>
            </a:r>
          </a:p>
          <a:p>
            <a:pPr lvl="1"/>
            <a:r>
              <a:rPr lang="en-US" dirty="0">
                <a:latin typeface="Gill Sans Light"/>
                <a:cs typeface="Gill Sans Light"/>
              </a:rPr>
              <a:t>e</a:t>
            </a:r>
            <a:r>
              <a:rPr lang="en-US" dirty="0" smtClean="0">
                <a:latin typeface="Gill Sans Light"/>
                <a:cs typeface="Gill Sans Light"/>
              </a:rPr>
              <a:t>ven with extremely conservative time step, WRF-LES domains would crash</a:t>
            </a:r>
          </a:p>
          <a:p>
            <a:pPr lvl="1"/>
            <a:r>
              <a:rPr lang="en-US" dirty="0">
                <a:latin typeface="Gill Sans Light"/>
                <a:cs typeface="Gill Sans Light"/>
              </a:rPr>
              <a:t>p</a:t>
            </a:r>
            <a:r>
              <a:rPr lang="en-US" dirty="0" smtClean="0">
                <a:latin typeface="Gill Sans Light"/>
                <a:cs typeface="Gill Sans Light"/>
              </a:rPr>
              <a:t>ossibly due to limits on time step and the initial transition into turbulent flow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Expensive option to run six nests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m</a:t>
            </a:r>
            <a:r>
              <a:rPr lang="en-US" sz="2400" dirty="0" smtClean="0">
                <a:latin typeface="Gill Sans Light"/>
                <a:cs typeface="Gill Sans Light"/>
              </a:rPr>
              <a:t>esoscale domains cheap and fast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LES domains ~ 384 proc. &amp; 40 hours</a:t>
            </a:r>
          </a:p>
        </p:txBody>
      </p:sp>
    </p:spTree>
    <p:extLst>
      <p:ext uri="{BB962C8B-B14F-4D97-AF65-F5344CB8AC3E}">
        <p14:creationId xmlns:p14="http://schemas.microsoft.com/office/powerpoint/2010/main" val="405081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WRF-LES: Summary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Mean near-surface fields generally compared favorably with observational and OU-LES data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Horizontal slices were another story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big streaks, no small-scale variability associated with atmospheric turbulence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Resulting high-order statistics (spectra, variances, etc..) were corrupted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spectra showed no expected cascade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v</a:t>
            </a:r>
            <a:r>
              <a:rPr lang="en-US" sz="2400" dirty="0" smtClean="0">
                <a:latin typeface="Gill Sans Light"/>
                <a:cs typeface="Gill Sans Light"/>
              </a:rPr>
              <a:t>ariances were grossly exaggerated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WRF-LES fails </a:t>
            </a:r>
            <a:r>
              <a:rPr lang="en-US" sz="2800" dirty="0">
                <a:latin typeface="Gill Sans Light"/>
                <a:cs typeface="Gill Sans Light"/>
              </a:rPr>
              <a:t>to adequately reproduce spatial variability within sufficiently broad scale ranges</a:t>
            </a:r>
            <a:endParaRPr lang="en-US" sz="2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765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WRF-LES: Summary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Behavior possibly due to boundary effects described in previous studies (</a:t>
            </a:r>
            <a:r>
              <a:rPr lang="en-US" sz="2800" dirty="0" err="1" smtClean="0">
                <a:latin typeface="Gill Sans Light"/>
                <a:cs typeface="Gill Sans Light"/>
              </a:rPr>
              <a:t>Moeng</a:t>
            </a:r>
            <a:r>
              <a:rPr lang="en-US" sz="2800" dirty="0" smtClean="0">
                <a:latin typeface="Gill Sans Light"/>
                <a:cs typeface="Gill Sans Light"/>
              </a:rPr>
              <a:t> </a:t>
            </a:r>
            <a:r>
              <a:rPr lang="en-US" sz="2800" i="1" dirty="0" smtClean="0">
                <a:latin typeface="Gill Sans Light"/>
                <a:cs typeface="Gill Sans Light"/>
              </a:rPr>
              <a:t>et al.</a:t>
            </a:r>
            <a:r>
              <a:rPr lang="en-US" sz="2800" dirty="0" smtClean="0">
                <a:latin typeface="Gill Sans Light"/>
                <a:cs typeface="Gill Sans Light"/>
              </a:rPr>
              <a:t> 2007; </a:t>
            </a:r>
            <a:r>
              <a:rPr lang="en-US" sz="2800" dirty="0" err="1" smtClean="0">
                <a:latin typeface="Gill Sans Light"/>
                <a:cs typeface="Gill Sans Light"/>
              </a:rPr>
              <a:t>Mirocha</a:t>
            </a:r>
            <a:r>
              <a:rPr lang="en-US" sz="2800" dirty="0" smtClean="0">
                <a:latin typeface="Gill Sans Light"/>
                <a:cs typeface="Gill Sans Light"/>
              </a:rPr>
              <a:t> 2010)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m</a:t>
            </a:r>
            <a:r>
              <a:rPr lang="en-US" sz="2400" dirty="0" smtClean="0">
                <a:latin typeface="Gill Sans Light"/>
                <a:cs typeface="Gill Sans Light"/>
              </a:rPr>
              <a:t>atching subgrid closures across scales presents issues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c</a:t>
            </a:r>
            <a:r>
              <a:rPr lang="en-US" sz="2400" dirty="0" smtClean="0">
                <a:latin typeface="Gill Sans Light"/>
                <a:cs typeface="Gill Sans Light"/>
              </a:rPr>
              <a:t>oarse domains do not sufficiently resolve TKE to pass to inner domains, inner domains must spin-up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o</a:t>
            </a:r>
            <a:r>
              <a:rPr lang="en-US" sz="2400" dirty="0" smtClean="0">
                <a:latin typeface="Gill Sans Light"/>
                <a:cs typeface="Gill Sans Light"/>
              </a:rPr>
              <a:t>uter LES domains likely within problematic scale range, so inner domain is passed insufficient flow features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Effects from model numerics may also pose a problem</a:t>
            </a:r>
          </a:p>
          <a:p>
            <a:r>
              <a:rPr lang="en-US" sz="2800" dirty="0">
                <a:latin typeface="Gill Sans Light"/>
                <a:cs typeface="Gill Sans Light"/>
              </a:rPr>
              <a:t>Required tradeoffs may limit the applicability of WRF-LES in particular real</a:t>
            </a:r>
            <a:r>
              <a:rPr lang="en-US" sz="2800" dirty="0" smtClean="0">
                <a:latin typeface="Gill Sans Light"/>
                <a:cs typeface="Gill Sans Light"/>
              </a:rPr>
              <a:t>-data </a:t>
            </a:r>
            <a:r>
              <a:rPr lang="en-US" sz="2800" dirty="0">
                <a:latin typeface="Gill Sans Light"/>
                <a:cs typeface="Gill Sans Light"/>
              </a:rPr>
              <a:t>scenarios</a:t>
            </a:r>
            <a:endParaRPr lang="en-US" sz="2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80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OU</a:t>
            </a:r>
            <a:r>
              <a:rPr lang="en-US" sz="5400" dirty="0" smtClean="0">
                <a:latin typeface="Gill Sans"/>
                <a:cs typeface="Gill Sans"/>
              </a:rPr>
              <a:t>-LES: Summary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Nudging procedure allows for improvement in mean near-surface fields, while retaining turbulence structures that OU-LES is known to confidently reproduce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Overall, the higher-resolution (in space and time) WRF-nudged simulations best accomplish this task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The extent to how applicable this nudging procedure is across scales and differing geographic locations remains a question for future study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WRF</a:t>
            </a:r>
            <a:r>
              <a:rPr lang="en-US" sz="2800" dirty="0">
                <a:latin typeface="Gill Sans Light"/>
                <a:cs typeface="Gill Sans Light"/>
              </a:rPr>
              <a:t>-Nudged OU</a:t>
            </a:r>
            <a:r>
              <a:rPr lang="en-US" sz="2800" dirty="0" smtClean="0">
                <a:latin typeface="Gill Sans Light"/>
                <a:cs typeface="Gill Sans Light"/>
              </a:rPr>
              <a:t>-LES represents a best compromise </a:t>
            </a:r>
            <a:r>
              <a:rPr lang="en-US" sz="2800" dirty="0">
                <a:latin typeface="Gill Sans Light"/>
                <a:cs typeface="Gill Sans Light"/>
              </a:rPr>
              <a:t>in generating accurate bulk meteorological quantities and realistic turbulence statistics across a broad range of turbulence scales.</a:t>
            </a:r>
            <a:endParaRPr lang="en-US" sz="2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425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Summary: TRADEOFFS!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WRF-LES solves more physically robust equations, but filters affect scales of interest (and maybe others)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WRF-LES uses a higher-order advection scheme, but implicit diffusion term may also affect scales of interest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OU-LES uses periodic LBCs, which isn’t as physically relevant. But specified boundaries and nesting in WRF-LES affect scales of interest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OU-LES may then be nudged, but the implementation is rather ad-hoc – the applicability across a wide range of scales and locations is unknown</a:t>
            </a:r>
          </a:p>
        </p:txBody>
      </p:sp>
    </p:spTree>
    <p:extLst>
      <p:ext uri="{BB962C8B-B14F-4D97-AF65-F5344CB8AC3E}">
        <p14:creationId xmlns:p14="http://schemas.microsoft.com/office/powerpoint/2010/main" val="248223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Summary</a:t>
            </a:r>
            <a:endParaRPr lang="en-US" sz="5400" dirty="0"/>
          </a:p>
        </p:txBody>
      </p:sp>
      <p:pic>
        <p:nvPicPr>
          <p:cNvPr id="5" name="Picture 4" descr="226478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1023938"/>
            <a:ext cx="3840480" cy="57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4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Additional Slides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476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Setup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321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WRF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101 x 101 x 41 </a:t>
            </a:r>
            <a:r>
              <a:rPr lang="en-US" sz="2400" dirty="0" smtClean="0">
                <a:latin typeface="Gill Sans Light"/>
                <a:cs typeface="Gill Sans Light"/>
              </a:rPr>
              <a:t>(∆x = ∆y = 1 km)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Initialized with NARR data (∆ ~ 32 km)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12-hr warm-start to reduce spin-up effects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OU-LES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512 x 512 x 80 </a:t>
            </a:r>
            <a:r>
              <a:rPr lang="en-US" sz="2400" dirty="0" smtClean="0">
                <a:latin typeface="Gill Sans Light"/>
                <a:cs typeface="Gill Sans Light"/>
              </a:rPr>
              <a:t>(∆x = ∆y = 100 m, ∆z = 50m)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Nudged with RUC data (∆ ~ 20 km)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Observations (ARM facility</a:t>
            </a:r>
            <a:r>
              <a:rPr lang="en-US" sz="2800" dirty="0"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latin typeface="Gill Sans Light"/>
                <a:cs typeface="Gill Sans Light"/>
              </a:rPr>
              <a:t>- Lamont, OK)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surface meteorological observation </a:t>
            </a:r>
            <a:r>
              <a:rPr lang="en-US" sz="2400" dirty="0" smtClean="0">
                <a:latin typeface="Gill Sans Light"/>
                <a:cs typeface="Gill Sans Light"/>
              </a:rPr>
              <a:t>system (SMOS)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eddy correlation flux measurement sys- </a:t>
            </a:r>
            <a:r>
              <a:rPr lang="en-US" sz="2400" dirty="0" smtClean="0">
                <a:latin typeface="Gill Sans Light"/>
                <a:cs typeface="Gill Sans Light"/>
              </a:rPr>
              <a:t>tem (ECOR)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carbon dioxide flux measurement </a:t>
            </a:r>
            <a:r>
              <a:rPr lang="en-US" sz="2400" dirty="0" smtClean="0">
                <a:latin typeface="Gill Sans Light"/>
                <a:cs typeface="Gill Sans Light"/>
              </a:rPr>
              <a:t>system (CO2FLX)</a:t>
            </a:r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369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YSU PBL Scheme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MOST surface layer scaling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Non-</a:t>
            </a:r>
            <a:r>
              <a:rPr lang="en-US" sz="2800" dirty="0">
                <a:latin typeface="Gill Sans Light"/>
                <a:cs typeface="Gill Sans Light"/>
              </a:rPr>
              <a:t>local </a:t>
            </a:r>
            <a:r>
              <a:rPr lang="en-US" sz="2800" dirty="0" smtClean="0">
                <a:latin typeface="Gill Sans Light"/>
                <a:cs typeface="Gill Sans Light"/>
              </a:rPr>
              <a:t>(large </a:t>
            </a:r>
            <a:r>
              <a:rPr lang="en-US" sz="2800" dirty="0">
                <a:latin typeface="Gill Sans Light"/>
                <a:cs typeface="Gill Sans Light"/>
              </a:rPr>
              <a:t>scale eddies </a:t>
            </a:r>
            <a:r>
              <a:rPr lang="en-US" sz="2800" dirty="0" smtClean="0">
                <a:latin typeface="Gill Sans Light"/>
                <a:cs typeface="Gill Sans Light"/>
              </a:rPr>
              <a:t>contribute to </a:t>
            </a:r>
            <a:r>
              <a:rPr lang="en-US" sz="2800" dirty="0">
                <a:latin typeface="Gill Sans Light"/>
                <a:cs typeface="Gill Sans Light"/>
              </a:rPr>
              <a:t>total </a:t>
            </a:r>
            <a:r>
              <a:rPr lang="en-US" sz="2800" dirty="0" smtClean="0">
                <a:latin typeface="Gill Sans Light"/>
                <a:cs typeface="Gill Sans Light"/>
              </a:rPr>
              <a:t>flux)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63240"/>
            <a:ext cx="6400800" cy="1077489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21" idx="0"/>
          </p:cNvCxnSpPr>
          <p:nvPr/>
        </p:nvCxnSpPr>
        <p:spPr>
          <a:xfrm flipH="1">
            <a:off x="1852706" y="3869765"/>
            <a:ext cx="1314824" cy="1120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2" idx="0"/>
          </p:cNvCxnSpPr>
          <p:nvPr/>
        </p:nvCxnSpPr>
        <p:spPr>
          <a:xfrm>
            <a:off x="4691531" y="3869765"/>
            <a:ext cx="0" cy="1120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 rot="16200000">
            <a:off x="6003928" y="3553575"/>
            <a:ext cx="982899" cy="1890656"/>
          </a:xfrm>
          <a:prstGeom prst="leftBrace">
            <a:avLst>
              <a:gd name="adj1" fmla="val 8333"/>
              <a:gd name="adj2" fmla="val 75289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94442" y="4990353"/>
            <a:ext cx="15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Eddy diffusivity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0399" y="4990353"/>
            <a:ext cx="228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Counter-gradient term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04684" y="4990353"/>
            <a:ext cx="136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Entrainment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59" y="5550798"/>
            <a:ext cx="2262094" cy="105320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47" y="5550798"/>
            <a:ext cx="1710167" cy="7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36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MYJ PBL Scheme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MOST surface layer scaling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Local scheme (local gradients contribute to total flux)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63240"/>
            <a:ext cx="5486400" cy="156388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22626"/>
            <a:ext cx="2196353" cy="1581374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5022626"/>
            <a:ext cx="1397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5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MYNN PBL Scheme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MOST surface layer scaling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Local scheme w/ implicit non-local effects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3240"/>
            <a:ext cx="8229600" cy="1445888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70824"/>
            <a:ext cx="3114439" cy="173317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95" y="4870824"/>
            <a:ext cx="2376805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6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TEMF PBL Scheme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Non-MOST </a:t>
            </a:r>
            <a:r>
              <a:rPr lang="en-US" sz="2800" dirty="0">
                <a:latin typeface="Gill Sans Light"/>
                <a:cs typeface="Gill Sans Light"/>
              </a:rPr>
              <a:t>surface layer </a:t>
            </a:r>
            <a:r>
              <a:rPr lang="en-US" sz="2800" dirty="0" smtClean="0">
                <a:latin typeface="Gill Sans Light"/>
                <a:cs typeface="Gill Sans Light"/>
              </a:rPr>
              <a:t>scaling (no constant flux)</a:t>
            </a:r>
            <a:endParaRPr lang="en-US" sz="28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Eddy diffusivity + </a:t>
            </a:r>
            <a:r>
              <a:rPr lang="en-US" sz="2800" dirty="0">
                <a:latin typeface="Gill Sans Light"/>
                <a:cs typeface="Gill Sans Light"/>
              </a:rPr>
              <a:t>m</a:t>
            </a:r>
            <a:r>
              <a:rPr lang="en-US" sz="2800" dirty="0" smtClean="0">
                <a:latin typeface="Gill Sans Light"/>
                <a:cs typeface="Gill Sans Light"/>
              </a:rPr>
              <a:t>ass flux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57" y="2467376"/>
            <a:ext cx="3097305" cy="58809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35294"/>
            <a:ext cx="4566076" cy="2648324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38" y="3735294"/>
            <a:ext cx="2168729" cy="17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1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Subgrid </a:t>
            </a:r>
            <a:r>
              <a:rPr lang="en-US" sz="5400" dirty="0" smtClean="0">
                <a:latin typeface="Gill Sans"/>
                <a:cs typeface="Gill Sans"/>
              </a:rPr>
              <a:t>Closure: 2D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err="1" smtClean="0">
                <a:latin typeface="Gill Sans Light"/>
                <a:cs typeface="Gill Sans Light"/>
              </a:rPr>
              <a:t>Smagorinsky</a:t>
            </a:r>
            <a:r>
              <a:rPr lang="en-US" sz="2800" dirty="0" smtClean="0">
                <a:latin typeface="Gill Sans Light"/>
                <a:cs typeface="Gill Sans Light"/>
              </a:rPr>
              <a:t> first-order closure</a:t>
            </a:r>
            <a:endParaRPr lang="en-US" sz="28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Eddy </a:t>
            </a:r>
            <a:r>
              <a:rPr lang="en-US" sz="2800" dirty="0">
                <a:latin typeface="Gill Sans Light"/>
                <a:cs typeface="Gill Sans Light"/>
              </a:rPr>
              <a:t>viscosities </a:t>
            </a:r>
            <a:r>
              <a:rPr lang="en-US" sz="2800" dirty="0" smtClean="0">
                <a:latin typeface="Gill Sans Light"/>
                <a:cs typeface="Gill Sans Light"/>
              </a:rPr>
              <a:t>∝ horizontal </a:t>
            </a:r>
            <a:r>
              <a:rPr lang="en-US" sz="2800" dirty="0">
                <a:latin typeface="Gill Sans Light"/>
                <a:cs typeface="Gill Sans Light"/>
              </a:rPr>
              <a:t>deformation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50726"/>
            <a:ext cx="7315200" cy="212829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5113990"/>
            <a:ext cx="2057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7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Subgrid </a:t>
            </a:r>
            <a:r>
              <a:rPr lang="en-US" sz="5400" dirty="0" smtClean="0">
                <a:latin typeface="Gill Sans"/>
                <a:cs typeface="Gill Sans"/>
              </a:rPr>
              <a:t>Closure: 3D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err="1" smtClean="0">
                <a:latin typeface="Gill Sans Light"/>
                <a:cs typeface="Gill Sans Light"/>
              </a:rPr>
              <a:t>Deardorff</a:t>
            </a:r>
            <a:r>
              <a:rPr lang="en-US" sz="2800" dirty="0" smtClean="0">
                <a:latin typeface="Gill Sans Light"/>
                <a:cs typeface="Gill Sans Light"/>
              </a:rPr>
              <a:t> 1.5-order prognostic TKE closure</a:t>
            </a:r>
          </a:p>
          <a:p>
            <a:pPr marL="0" indent="0">
              <a:buNone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52147"/>
            <a:ext cx="2847279" cy="171674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65350"/>
            <a:ext cx="8229600" cy="141201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76" y="4708426"/>
            <a:ext cx="4172324" cy="18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0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1: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5" name="Content Placeholder 4" descr="meteogram_phys_20070607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89" b="-13889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424962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1: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6" name="Content Placeholder 5" descr="pblh_phi_phys_20070607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0" b="-7500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808351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1: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9" name="Content Placeholder 8" descr="ust_tst_phys_20070607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0" b="-7500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2980828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2: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4" name="Content Placeholder 3" descr="meteogram_phys_20081026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89" b="-13889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393367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Setup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4" name="Content Placeholder 3" descr="domains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3" r="-1153"/>
          <a:stretch>
            <a:fillRect/>
          </a:stretch>
        </p:blipFill>
        <p:spPr>
          <a:xfrm>
            <a:off x="457200" y="1371600"/>
            <a:ext cx="8229600" cy="5232400"/>
          </a:xfrm>
        </p:spPr>
      </p:pic>
    </p:spTree>
    <p:extLst>
      <p:ext uri="{BB962C8B-B14F-4D97-AF65-F5344CB8AC3E}">
        <p14:creationId xmlns:p14="http://schemas.microsoft.com/office/powerpoint/2010/main" val="426864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2: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5" name="Content Placeholder 4" descr="ust_tst_phys_20081026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0" b="-7500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15472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Case 2: Results</a:t>
            </a:r>
            <a:endParaRPr lang="en-US" sz="5400" dirty="0">
              <a:latin typeface="Gill Sans"/>
              <a:cs typeface="Gill Sans"/>
            </a:endParaRPr>
          </a:p>
        </p:txBody>
      </p:sp>
      <p:pic>
        <p:nvPicPr>
          <p:cNvPr id="4" name="Content Placeholder 3" descr="pblh_phi_phys_20081026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0" b="-7500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  <p:extLst>
      <p:ext uri="{BB962C8B-B14F-4D97-AF65-F5344CB8AC3E}">
        <p14:creationId xmlns:p14="http://schemas.microsoft.com/office/powerpoint/2010/main" val="135188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008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Gill Sans"/>
                <a:cs typeface="Gill Sans"/>
              </a:rPr>
              <a:t>normalized velocity variance</a:t>
            </a:r>
          </a:p>
        </p:txBody>
      </p:sp>
      <p:pic>
        <p:nvPicPr>
          <p:cNvPr id="4" name="Picture 3" descr="distribution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3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Mesoscale: Discussion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Expanded work from past study (Gibbs </a:t>
            </a:r>
            <a:r>
              <a:rPr lang="en-US" sz="2800" i="1" dirty="0">
                <a:latin typeface="Gill Sans Light"/>
                <a:cs typeface="Gill Sans Light"/>
              </a:rPr>
              <a:t>et al. </a:t>
            </a:r>
            <a:r>
              <a:rPr lang="en-US" sz="2800" dirty="0">
                <a:latin typeface="Gill Sans Light"/>
                <a:cs typeface="Gill Sans Light"/>
              </a:rPr>
              <a:t>2011)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increased </a:t>
            </a:r>
            <a:r>
              <a:rPr lang="en-US" sz="2400" dirty="0">
                <a:latin typeface="Gill Sans Light"/>
                <a:cs typeface="Gill Sans Light"/>
              </a:rPr>
              <a:t>from 2 to 5 CBL </a:t>
            </a:r>
            <a:r>
              <a:rPr lang="en-US" sz="2400" dirty="0" smtClean="0">
                <a:latin typeface="Gill Sans Light"/>
                <a:cs typeface="Gill Sans Light"/>
              </a:rPr>
              <a:t>cases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i</a:t>
            </a:r>
            <a:r>
              <a:rPr lang="en-US" sz="2400" dirty="0" smtClean="0">
                <a:latin typeface="Gill Sans Light"/>
                <a:cs typeface="Gill Sans Light"/>
              </a:rPr>
              <a:t>nvestigated two new PBL schemes (MYNN, TEMF)</a:t>
            </a:r>
          </a:p>
          <a:p>
            <a:r>
              <a:rPr lang="en-US" sz="2800" dirty="0">
                <a:latin typeface="Gill Sans Light"/>
                <a:cs typeface="Gill Sans Light"/>
              </a:rPr>
              <a:t>Little value added in move from 4 to 1 </a:t>
            </a:r>
            <a:r>
              <a:rPr lang="en-US" sz="2800" dirty="0" smtClean="0">
                <a:latin typeface="Gill Sans Light"/>
                <a:cs typeface="Gill Sans Light"/>
              </a:rPr>
              <a:t>km</a:t>
            </a:r>
            <a:endParaRPr lang="en-US" sz="28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These </a:t>
            </a:r>
            <a:r>
              <a:rPr lang="en-US" sz="2800" dirty="0">
                <a:latin typeface="Gill Sans Light"/>
                <a:cs typeface="Gill Sans Light"/>
              </a:rPr>
              <a:t>scales often reside within the maximum energy-containing (turbulence producing) spectral intervals of CBL </a:t>
            </a:r>
            <a:r>
              <a:rPr lang="en-US" sz="2800" dirty="0" smtClean="0">
                <a:latin typeface="Gill Sans Light"/>
                <a:cs typeface="Gill Sans Light"/>
              </a:rPr>
              <a:t>motions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flow features are </a:t>
            </a:r>
            <a:r>
              <a:rPr lang="en-US" sz="2400" dirty="0" smtClean="0">
                <a:latin typeface="Gill Sans Light"/>
                <a:cs typeface="Gill Sans Light"/>
              </a:rPr>
              <a:t>potentially neither </a:t>
            </a:r>
            <a:r>
              <a:rPr lang="en-US" sz="2400" dirty="0">
                <a:latin typeface="Gill Sans Light"/>
                <a:cs typeface="Gill Sans Light"/>
              </a:rPr>
              <a:t>sufficiently resolved explicitly nor correctly represented statistically as subgrid-scale </a:t>
            </a:r>
            <a:r>
              <a:rPr lang="en-US" sz="2400" dirty="0" smtClean="0">
                <a:latin typeface="Gill Sans Light"/>
                <a:cs typeface="Gill Sans Light"/>
              </a:rPr>
              <a:t>phenomena (</a:t>
            </a:r>
            <a:r>
              <a:rPr lang="en-US" sz="2400" dirty="0" err="1" smtClean="0">
                <a:latin typeface="Gill Sans Light"/>
                <a:cs typeface="Gill Sans Light"/>
              </a:rPr>
              <a:t>Wyngaard</a:t>
            </a:r>
            <a:r>
              <a:rPr lang="en-US" sz="2400" dirty="0" smtClean="0">
                <a:latin typeface="Gill Sans Light"/>
                <a:cs typeface="Gill Sans Light"/>
              </a:rPr>
              <a:t> 2004)</a:t>
            </a:r>
          </a:p>
        </p:txBody>
      </p:sp>
    </p:spTree>
    <p:extLst>
      <p:ext uri="{BB962C8B-B14F-4D97-AF65-F5344CB8AC3E}">
        <p14:creationId xmlns:p14="http://schemas.microsoft.com/office/powerpoint/2010/main" val="200447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"/>
                <a:cs typeface="Gill Sans"/>
              </a:rPr>
              <a:t>Mesoscale Discussion</a:t>
            </a:r>
            <a:endParaRPr lang="en-US" sz="540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32400"/>
          </a:xfrm>
        </p:spPr>
        <p:txBody>
          <a:bodyPr lIns="91440" rIns="91440" numCol="1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WRF mean fields compared reasonably well with observational and LES data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some issues with shallow PBL and cool bias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Turbulence parameters indicated WRF generally could not capture </a:t>
            </a:r>
            <a:r>
              <a:rPr lang="en-US" sz="2800" dirty="0">
                <a:latin typeface="Gill Sans Light"/>
                <a:cs typeface="Gill Sans Light"/>
              </a:rPr>
              <a:t>the small-scale spatial variability of CBL flows </a:t>
            </a:r>
            <a:endParaRPr lang="en-US" sz="2800" dirty="0" smtClean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Non-local PBL scheme (YSU) performed the most admirably across a broad range of conditions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f</a:t>
            </a:r>
            <a:r>
              <a:rPr lang="en-US" sz="2400" dirty="0" smtClean="0">
                <a:latin typeface="Gill Sans Light"/>
                <a:cs typeface="Gill Sans Light"/>
              </a:rPr>
              <a:t>indings match other studies (Shin </a:t>
            </a:r>
            <a:r>
              <a:rPr lang="en-US" sz="2400" dirty="0">
                <a:latin typeface="Gill Sans Light"/>
                <a:cs typeface="Gill Sans Light"/>
              </a:rPr>
              <a:t>and Hong </a:t>
            </a:r>
            <a:r>
              <a:rPr lang="en-US" sz="2400" dirty="0" smtClean="0">
                <a:latin typeface="Gill Sans Light"/>
                <a:cs typeface="Gill Sans Light"/>
              </a:rPr>
              <a:t>2011)</a:t>
            </a:r>
          </a:p>
        </p:txBody>
      </p:sp>
    </p:spTree>
    <p:extLst>
      <p:ext uri="{BB962C8B-B14F-4D97-AF65-F5344CB8AC3E}">
        <p14:creationId xmlns:p14="http://schemas.microsoft.com/office/powerpoint/2010/main" val="426307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3653</Words>
  <Application>Microsoft Macintosh PowerPoint</Application>
  <PresentationFormat>On-screen Show (4:3)</PresentationFormat>
  <Paragraphs>395</Paragraphs>
  <Slides>72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Downscaling techniques for retrieval of near-surface meteorological fields and turbulence parameters from atmospheric numerical model outputs</vt:lpstr>
      <vt:lpstr>TORNADOES!!!!!</vt:lpstr>
      <vt:lpstr>Introduction</vt:lpstr>
      <vt:lpstr>Introduction</vt:lpstr>
      <vt:lpstr>Mesoscale Approach</vt:lpstr>
      <vt:lpstr>Setup</vt:lpstr>
      <vt:lpstr>Setup</vt:lpstr>
      <vt:lpstr>Mesoscale: Discussion</vt:lpstr>
      <vt:lpstr>Mesoscale Discussion</vt:lpstr>
      <vt:lpstr>LES Approach</vt:lpstr>
      <vt:lpstr>Idealized LES</vt:lpstr>
      <vt:lpstr>Model Descriptions</vt:lpstr>
      <vt:lpstr>Filters: Advection</vt:lpstr>
      <vt:lpstr>Filters: RK3 (acoustic modes)</vt:lpstr>
      <vt:lpstr>Filters: RK3 (acoustic modes)</vt:lpstr>
      <vt:lpstr>Filters: RK3 (external modes)</vt:lpstr>
      <vt:lpstr>Idealized Setup</vt:lpstr>
      <vt:lpstr>Why Spectra?</vt:lpstr>
      <vt:lpstr>w-component velocity (z/zi=0.25)</vt:lpstr>
      <vt:lpstr>u-component: 1D spectral density (z/zi=0.25)</vt:lpstr>
      <vt:lpstr>u-component: 2D spectral density (z/zi=0.25)</vt:lpstr>
      <vt:lpstr>PowerPoint Presentation</vt:lpstr>
      <vt:lpstr>w-component: 1D spectral density (z/zi=0.25)</vt:lpstr>
      <vt:lpstr>w-component: 2D spectral density (z/zi=0.25)</vt:lpstr>
      <vt:lpstr>normalized velocity variance</vt:lpstr>
      <vt:lpstr>normalized turbulence kinetic energy</vt:lpstr>
      <vt:lpstr>Discussion: Shear-Free</vt:lpstr>
      <vt:lpstr>Discussion: Shear-Free</vt:lpstr>
      <vt:lpstr>Discussion: Shear-Free</vt:lpstr>
      <vt:lpstr>Discussion: Shear-Free</vt:lpstr>
      <vt:lpstr>Discussion: Shear-Driven</vt:lpstr>
      <vt:lpstr>Discussion: Shear-Driven</vt:lpstr>
      <vt:lpstr>Discussion: Shear-Driven</vt:lpstr>
      <vt:lpstr>Discussion: Shear-Driven</vt:lpstr>
      <vt:lpstr>Idealized Summary</vt:lpstr>
      <vt:lpstr>Real-Data LES: Problems</vt:lpstr>
      <vt:lpstr>Real-Data LES: Solutions</vt:lpstr>
      <vt:lpstr>WRF-LES: Setup</vt:lpstr>
      <vt:lpstr>OU-LES: Setup</vt:lpstr>
      <vt:lpstr>OU-LES: Setup</vt:lpstr>
      <vt:lpstr>Case 1: June 7, 2007</vt:lpstr>
      <vt:lpstr>Case 1: meteogram</vt:lpstr>
      <vt:lpstr>PowerPoint Presentation</vt:lpstr>
      <vt:lpstr>Case 1: u-component velocity (z/zi=0.25)</vt:lpstr>
      <vt:lpstr>Case 1: u-component 1D spectral density (z/zi=0.25)</vt:lpstr>
      <vt:lpstr>Case 1: u-component 2D spectral density (z/zi=0.25)</vt:lpstr>
      <vt:lpstr>Case 2: October 26, 2008</vt:lpstr>
      <vt:lpstr>PowerPoint Presentation</vt:lpstr>
      <vt:lpstr>Case 2: meteogram</vt:lpstr>
      <vt:lpstr>Case 2: u-component velocity (z/zi=0.25)</vt:lpstr>
      <vt:lpstr>Case 2: u-component 1D spectral density (z/zi=0.25)</vt:lpstr>
      <vt:lpstr>Case 2: u-component 2D spectral density (z/zi=0.25)</vt:lpstr>
      <vt:lpstr>WRF-LES: Summary</vt:lpstr>
      <vt:lpstr>WRF-LES: Summary</vt:lpstr>
      <vt:lpstr>WRF-LES: Summary</vt:lpstr>
      <vt:lpstr>OU-LES: Summary</vt:lpstr>
      <vt:lpstr>Summary: TRADEOFFS!</vt:lpstr>
      <vt:lpstr>Summary</vt:lpstr>
      <vt:lpstr>Additional Slides</vt:lpstr>
      <vt:lpstr>YSU PBL Scheme</vt:lpstr>
      <vt:lpstr>MYJ PBL Scheme</vt:lpstr>
      <vt:lpstr>MYNN PBL Scheme</vt:lpstr>
      <vt:lpstr>TEMF PBL Scheme</vt:lpstr>
      <vt:lpstr>Subgrid Closure: 2D</vt:lpstr>
      <vt:lpstr>Subgrid Closure: 3D</vt:lpstr>
      <vt:lpstr>Case 1: Results</vt:lpstr>
      <vt:lpstr>Case 1: Results</vt:lpstr>
      <vt:lpstr>Case 1: Results</vt:lpstr>
      <vt:lpstr>Case 2: Results</vt:lpstr>
      <vt:lpstr>Case 2: Results</vt:lpstr>
      <vt:lpstr>Case 2: Results</vt:lpstr>
      <vt:lpstr>normalized velocity variance</vt:lpstr>
    </vt:vector>
  </TitlesOfParts>
  <Company>gibbz.com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convective boundary layer velocity spectra calculated from large eddy simulation and WRF model data </dc:title>
  <dc:creator>Jeremy Gibbs</dc:creator>
  <cp:lastModifiedBy>jeremy</cp:lastModifiedBy>
  <cp:revision>123</cp:revision>
  <dcterms:created xsi:type="dcterms:W3CDTF">2012-06-26T13:54:00Z</dcterms:created>
  <dcterms:modified xsi:type="dcterms:W3CDTF">2012-11-26T21:47:09Z</dcterms:modified>
</cp:coreProperties>
</file>